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54.xml.rels" ContentType="application/vnd.openxmlformats-package.relationships+xml"/>
  <Override PartName="/ppt/notesSlides/_rels/notesSlide41.xml.rels" ContentType="application/vnd.openxmlformats-package.relationships+xml"/>
  <Override PartName="/ppt/notesSlides/_rels/notesSlide23.xml.rels" ContentType="application/vnd.openxmlformats-package.relationships+xml"/>
  <Override PartName="/ppt/notesSlides/_rels/notesSlide37.xml.rels" ContentType="application/vnd.openxmlformats-package.relationships+xml"/>
  <Override PartName="/ppt/notesSlides/_rels/notesSlide53.xml.rels" ContentType="application/vnd.openxmlformats-package.relationship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4.xml" ContentType="application/vnd.openxmlformats-officedocument.presentationml.notesSlide+xml"/>
  <Override PartName="/ppt/notesSlides/notesSlide37.xml" ContentType="application/vnd.openxmlformats-officedocument.presentationml.notesSlide+xml"/>
  <Override PartName="/ppt/notesSlides/notesSlide53.xml" ContentType="application/vnd.openxmlformats-officedocument.presentationml.notesSlide+xml"/>
  <Override PartName="/ppt/media/image57.png" ContentType="image/png"/>
  <Override PartName="/ppt/media/image1.png" ContentType="image/png"/>
  <Override PartName="/ppt/media/image9.png" ContentType="image/png"/>
  <Override PartName="/ppt/media/image75.png" ContentType="image/png"/>
  <Override PartName="/ppt/media/image58.png" ContentType="image/png"/>
  <Override PartName="/ppt/media/image130.png" ContentType="image/png"/>
  <Override PartName="/ppt/media/image2.png" ContentType="image/png"/>
  <Override PartName="/ppt/media/image3.png" ContentType="image/png"/>
  <Override PartName="/ppt/media/image59.png" ContentType="image/png"/>
  <Override PartName="/ppt/media/image131.png" ContentType="image/png"/>
  <Override PartName="/ppt/media/image70.png" ContentType="image/png"/>
  <Override PartName="/ppt/media/image4.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jpeg" ContentType="image/jpeg"/>
  <Override PartName="/ppt/media/image36.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49.png" ContentType="image/png"/>
  <Override PartName="/ppt/media/image121.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_rels/slide26.xml.rels" ContentType="application/vnd.openxmlformats-package.relationships+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notesMaster" Target="notesMasters/notesMaster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1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383"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84"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385"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386"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38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DDA6A70-A472-4A39-8AE0-99632322750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lttqstudy.wordpress.com/2012/04/19/qu&#7843;n-ly-b&#7897;-nh&#7899;-tren-windows/" TargetMode="External"/><Relationship Id="rId2" Type="http://schemas.openxmlformats.org/officeDocument/2006/relationships/hyperlink" Target="https://rootbiez.blogspot.com/2009/08/system-info.html" TargetMode="External"/><Relationship Id="rId3" Type="http://schemas.openxmlformats.org/officeDocument/2006/relationships/slide" Target="../slides/slide23.xml"/><Relationship Id="rId4"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s://docs.microsoft.com/en-us/windows/desktop/debug/pe-format#overview" TargetMode="External"/><Relationship Id="rId2" Type="http://schemas.openxmlformats.org/officeDocument/2006/relationships/slide" Target="../slides/slide37.xml"/><Relationship Id="rId3"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685800" y="1143000"/>
            <a:ext cx="5483160" cy="3083040"/>
          </a:xfrm>
          <a:prstGeom prst="rect">
            <a:avLst/>
          </a:prstGeom>
        </p:spPr>
      </p:sp>
      <p:sp>
        <p:nvSpPr>
          <p:cNvPr id="809" name="PlaceHolder 2"/>
          <p:cNvSpPr>
            <a:spLocks noGrp="1"/>
          </p:cNvSpPr>
          <p:nvPr>
            <p:ph type="body"/>
          </p:nvPr>
        </p:nvSpPr>
        <p:spPr>
          <a:xfrm>
            <a:off x="685800" y="4400640"/>
            <a:ext cx="5483160" cy="3597120"/>
          </a:xfrm>
          <a:prstGeom prst="rect">
            <a:avLst/>
          </a:prstGeom>
        </p:spPr>
        <p:txBody>
          <a:bodyPr lIns="0" rIns="0" tIns="0" bIns="0">
            <a:noAutofit/>
          </a:bodyPr>
          <a:p>
            <a:endParaRPr b="0" lang="en-US" sz="2000" spc="-1" strike="noStrike">
              <a:latin typeface="Arial"/>
            </a:endParaRPr>
          </a:p>
        </p:txBody>
      </p:sp>
      <p:sp>
        <p:nvSpPr>
          <p:cNvPr id="810"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35DAD88-C90A-4756-940E-119F453D5B93}"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685800" y="1143000"/>
            <a:ext cx="5483160" cy="3083040"/>
          </a:xfrm>
          <a:prstGeom prst="rect">
            <a:avLst/>
          </a:prstGeom>
        </p:spPr>
      </p:sp>
      <p:sp>
        <p:nvSpPr>
          <p:cNvPr id="812"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pPr>
            <a:r>
              <a:rPr b="0" lang="en-US" sz="2000" spc="-1" strike="noStrike" u="sng">
                <a:solidFill>
                  <a:srgbClr val="000000"/>
                </a:solidFill>
                <a:uFillTx/>
                <a:latin typeface="Arial"/>
                <a:hlinkClick r:id="rId1"/>
              </a:rPr>
              <a:t>https://lttqstudy.wordpress.com/2012/04/19/qu%E1%BA%A3n-ly-b%E1%BB%99-nh%E1%BB%9B-tren-windows/</a:t>
            </a:r>
            <a:endParaRPr b="0" lang="en-US" sz="2000" spc="-1" strike="noStrike">
              <a:latin typeface="Arial"/>
            </a:endParaRPr>
          </a:p>
          <a:p>
            <a:pPr marL="216000" indent="-213120">
              <a:lnSpc>
                <a:spcPct val="100000"/>
              </a:lnSpc>
            </a:pPr>
            <a:r>
              <a:rPr b="0" lang="en-US" sz="2000" spc="-1" strike="noStrike" u="sng">
                <a:solidFill>
                  <a:srgbClr val="000000"/>
                </a:solidFill>
                <a:uFillTx/>
                <a:latin typeface="Arial"/>
                <a:hlinkClick r:id="rId2"/>
              </a:rPr>
              <a:t>https://rootbiez.blogspot.com/2009/08/system-info.html</a:t>
            </a:r>
            <a:endParaRPr b="0" lang="en-US" sz="2000" spc="-1" strike="noStrike">
              <a:latin typeface="Arial"/>
            </a:endParaRPr>
          </a:p>
        </p:txBody>
      </p:sp>
      <p:sp>
        <p:nvSpPr>
          <p:cNvPr id="813"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527575F-1D2E-4647-A308-91E8390A7BC5}"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685800" y="1143000"/>
            <a:ext cx="5483160" cy="3083040"/>
          </a:xfrm>
          <a:prstGeom prst="rect">
            <a:avLst/>
          </a:prstGeom>
        </p:spPr>
      </p:sp>
      <p:sp>
        <p:nvSpPr>
          <p:cNvPr id="815"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pPr>
            <a:r>
              <a:rPr b="0" lang="en-US" sz="2000" spc="-1" strike="noStrike" u="sng">
                <a:solidFill>
                  <a:srgbClr val="000000"/>
                </a:solidFill>
                <a:uFillTx/>
                <a:latin typeface="Arial"/>
                <a:hlinkClick r:id="rId1"/>
              </a:rPr>
              <a:t>https://docs.microsoft.com/en-us/windows/desktop/debug/pe-format#overview</a:t>
            </a:r>
            <a:endParaRPr b="0" lang="en-US" sz="2000" spc="-1" strike="noStrike">
              <a:latin typeface="Arial"/>
            </a:endParaRPr>
          </a:p>
        </p:txBody>
      </p:sp>
      <p:sp>
        <p:nvSpPr>
          <p:cNvPr id="816"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D83B941-2097-4B8B-8638-599E92807507}"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685800" y="1143000"/>
            <a:ext cx="5483160" cy="3083040"/>
          </a:xfrm>
          <a:prstGeom prst="rect">
            <a:avLst/>
          </a:prstGeom>
        </p:spPr>
      </p:sp>
      <p:sp>
        <p:nvSpPr>
          <p:cNvPr id="818"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480">
              <a:lnSpc>
                <a:spcPct val="100000"/>
              </a:lnSpc>
            </a:pPr>
            <a:r>
              <a:rPr b="0" lang="en-US" sz="1200" spc="-1" strike="noStrike">
                <a:solidFill>
                  <a:srgbClr val="000000"/>
                </a:solidFill>
                <a:latin typeface="+mn-lt"/>
                <a:ea typeface="+mn-ea"/>
              </a:rPr>
              <a:t>DataDirectory. The data directory indicates where to find other important components of executable information in the file. It is really nothing more than an array of </a:t>
            </a:r>
            <a:r>
              <a:rPr b="1" lang="en-US" sz="1200" spc="-1" strike="noStrike">
                <a:solidFill>
                  <a:srgbClr val="000000"/>
                </a:solidFill>
                <a:latin typeface="+mn-lt"/>
                <a:ea typeface="+mn-ea"/>
              </a:rPr>
              <a:t>IMAGE_DATA_DIRECTORY</a:t>
            </a:r>
            <a:r>
              <a:rPr b="0" lang="en-US" sz="1200" spc="-1" strike="noStrike">
                <a:solidFill>
                  <a:srgbClr val="000000"/>
                </a:solidFill>
                <a:latin typeface="+mn-lt"/>
                <a:ea typeface="+mn-ea"/>
              </a:rPr>
              <a:t>structures that are located at the end of the optional header structure. The current PE file format defines 16 possible data directories, 11 of which are now being used.</a:t>
            </a:r>
            <a:endParaRPr b="0" lang="en-US" sz="1200" spc="-1" strike="noStrike">
              <a:latin typeface="Arial"/>
            </a:endParaRPr>
          </a:p>
          <a:p>
            <a:pPr marL="216000" indent="-213480">
              <a:lnSpc>
                <a:spcPct val="100000"/>
              </a:lnSpc>
            </a:pPr>
            <a:endParaRPr b="0" lang="en-US" sz="1200" spc="-1" strike="noStrike">
              <a:latin typeface="Arial"/>
            </a:endParaRPr>
          </a:p>
        </p:txBody>
      </p:sp>
      <p:sp>
        <p:nvSpPr>
          <p:cNvPr id="819"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AD135D6-FF02-4009-9313-6D78BF576DE4}"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685800" y="1143000"/>
            <a:ext cx="5483160" cy="3083040"/>
          </a:xfrm>
          <a:prstGeom prst="rect">
            <a:avLst/>
          </a:prstGeom>
        </p:spPr>
      </p:sp>
      <p:sp>
        <p:nvSpPr>
          <p:cNvPr id="821" name="PlaceHolder 2"/>
          <p:cNvSpPr>
            <a:spLocks noGrp="1"/>
          </p:cNvSpPr>
          <p:nvPr>
            <p:ph type="body"/>
          </p:nvPr>
        </p:nvSpPr>
        <p:spPr>
          <a:xfrm>
            <a:off x="685800" y="4400640"/>
            <a:ext cx="5483160" cy="3597120"/>
          </a:xfrm>
          <a:prstGeom prst="rect">
            <a:avLst/>
          </a:prstGeom>
        </p:spPr>
        <p:txBody>
          <a:bodyPr lIns="0" rIns="0" tIns="0" bIns="0">
            <a:noAutofit/>
          </a:bodyPr>
          <a:p>
            <a:endParaRPr b="0" lang="en-US" sz="2000" spc="-1" strike="noStrike">
              <a:latin typeface="Arial"/>
            </a:endParaRPr>
          </a:p>
        </p:txBody>
      </p:sp>
      <p:sp>
        <p:nvSpPr>
          <p:cNvPr id="822"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9711F1-7984-4539-A36C-85411A955608}" type="slidenum">
              <a:rPr b="0" lang="en-US" sz="1200" spc="-1" strike="noStrike">
                <a:solidFill>
                  <a:srgbClr val="000000"/>
                </a:solidFill>
                <a:latin typeface="Arial"/>
              </a:rPr>
              <a:t>&lt;number&gt;</a:t>
            </a:fld>
            <a:endParaRPr b="0" lang="en-US" sz="12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685800" y="1143000"/>
            <a:ext cx="5483160" cy="3083040"/>
          </a:xfrm>
          <a:prstGeom prst="rect">
            <a:avLst/>
          </a:prstGeom>
        </p:spPr>
      </p:sp>
      <p:sp>
        <p:nvSpPr>
          <p:cNvPr id="824" name="PlaceHolder 2"/>
          <p:cNvSpPr>
            <a:spLocks noGrp="1"/>
          </p:cNvSpPr>
          <p:nvPr>
            <p:ph type="body"/>
          </p:nvPr>
        </p:nvSpPr>
        <p:spPr>
          <a:xfrm>
            <a:off x="685800" y="4400640"/>
            <a:ext cx="5483160" cy="3597120"/>
          </a:xfrm>
          <a:prstGeom prst="rect">
            <a:avLst/>
          </a:prstGeom>
        </p:spPr>
        <p:txBody>
          <a:bodyPr lIns="0" rIns="0" tIns="0" bIns="0">
            <a:noAutofit/>
          </a:bodyPr>
          <a:p>
            <a:endParaRPr b="0" lang="en-US" sz="2000" spc="-1" strike="noStrike">
              <a:latin typeface="Arial"/>
            </a:endParaRPr>
          </a:p>
        </p:txBody>
      </p:sp>
      <p:sp>
        <p:nvSpPr>
          <p:cNvPr id="825"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0C922DC-5C67-42C7-A120-C0562D69FB4F}" type="slidenum">
              <a:rPr b="0" lang="en-US" sz="1200" spc="-1" strike="noStrike">
                <a:solidFill>
                  <a:srgbClr val="000000"/>
                </a:solidFill>
                <a:latin typeface="Arial"/>
              </a:rPr>
              <a:t>&lt;number&gt;</a:t>
            </a:fld>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685800" y="1143000"/>
            <a:ext cx="5483160" cy="3083040"/>
          </a:xfrm>
          <a:prstGeom prst="rect">
            <a:avLst/>
          </a:prstGeom>
        </p:spPr>
      </p:sp>
      <p:sp>
        <p:nvSpPr>
          <p:cNvPr id="806" name="PlaceHolder 2"/>
          <p:cNvSpPr>
            <a:spLocks noGrp="1"/>
          </p:cNvSpPr>
          <p:nvPr>
            <p:ph type="body"/>
          </p:nvPr>
        </p:nvSpPr>
        <p:spPr>
          <a:xfrm>
            <a:off x="685800" y="4400640"/>
            <a:ext cx="5483160" cy="3597120"/>
          </a:xfrm>
          <a:prstGeom prst="rect">
            <a:avLst/>
          </a:prstGeom>
        </p:spPr>
        <p:txBody>
          <a:bodyPr lIns="0" rIns="0" tIns="0" bIns="0">
            <a:noAutofit/>
          </a:bodyPr>
          <a:p>
            <a:pPr marL="216000" indent="-213120">
              <a:lnSpc>
                <a:spcPct val="100000"/>
              </a:lnSpc>
            </a:pPr>
            <a:r>
              <a:rPr b="0" lang="en-US" sz="2000" spc="-1" strike="noStrike">
                <a:latin typeface="Arial"/>
              </a:rPr>
              <a:t>Nguyên lí hoạt động</a:t>
            </a:r>
            <a:endParaRPr b="0" lang="en-US" sz="2000" spc="-1" strike="noStrike">
              <a:latin typeface="Arial"/>
            </a:endParaRPr>
          </a:p>
        </p:txBody>
      </p:sp>
      <p:sp>
        <p:nvSpPr>
          <p:cNvPr id="807" name="CustomShape 3"/>
          <p:cNvSpPr/>
          <p:nvPr/>
        </p:nvSpPr>
        <p:spPr>
          <a:xfrm>
            <a:off x="3884760" y="8685360"/>
            <a:ext cx="2968560" cy="45540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B92CAEE-B8DE-459C-985D-EABE43572E28}"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2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2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3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3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3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6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7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7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7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0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1"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4"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1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7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7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9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9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9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9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3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3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2.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3.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4.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5.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11401560" y="6229800"/>
            <a:ext cx="453960" cy="453960"/>
            <a:chOff x="11401560" y="6229800"/>
            <a:chExt cx="453960" cy="453960"/>
          </a:xfrm>
        </p:grpSpPr>
        <p:sp>
          <p:nvSpPr>
            <p:cNvPr id="1"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2"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1" name="Group 1"/>
          <p:cNvGrpSpPr/>
          <p:nvPr/>
        </p:nvGrpSpPr>
        <p:grpSpPr>
          <a:xfrm>
            <a:off x="11401560" y="6229800"/>
            <a:ext cx="453960" cy="453960"/>
            <a:chOff x="11401560" y="6229800"/>
            <a:chExt cx="453960" cy="453960"/>
          </a:xfrm>
        </p:grpSpPr>
        <p:sp>
          <p:nvSpPr>
            <p:cNvPr id="42"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3"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4" name="CustomShape 4"/>
          <p:cNvSpPr/>
          <p:nvPr/>
        </p:nvSpPr>
        <p:spPr>
          <a:xfrm>
            <a:off x="920880" y="1347120"/>
            <a:ext cx="10219680" cy="7740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5" name="CustomShape 5"/>
          <p:cNvSpPr/>
          <p:nvPr/>
        </p:nvSpPr>
        <p:spPr>
          <a:xfrm>
            <a:off x="920880" y="4299840"/>
            <a:ext cx="10219680" cy="77400"/>
          </a:xfrm>
          <a:prstGeom prst="rect">
            <a:avLst/>
          </a:prstGeom>
          <a:blipFill rotWithShape="0">
            <a:blip r:embed="rId4">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6" name="CustomShape 6"/>
          <p:cNvSpPr/>
          <p:nvPr/>
        </p:nvSpPr>
        <p:spPr>
          <a:xfrm>
            <a:off x="920880" y="1484640"/>
            <a:ext cx="10219680" cy="273996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47" name="Group 7"/>
          <p:cNvGrpSpPr/>
          <p:nvPr/>
        </p:nvGrpSpPr>
        <p:grpSpPr>
          <a:xfrm>
            <a:off x="9649080" y="4069080"/>
            <a:ext cx="1077840" cy="1077840"/>
            <a:chOff x="9649080" y="4069080"/>
            <a:chExt cx="1077840" cy="1077840"/>
          </a:xfrm>
        </p:grpSpPr>
        <p:sp>
          <p:nvSpPr>
            <p:cNvPr id="48" name="CustomShape 8"/>
            <p:cNvSpPr/>
            <p:nvPr/>
          </p:nvSpPr>
          <p:spPr>
            <a:xfrm>
              <a:off x="9649080" y="4069080"/>
              <a:ext cx="1077840" cy="1077840"/>
            </a:xfrm>
            <a:prstGeom prst="ellipse">
              <a:avLst/>
            </a:prstGeom>
            <a:blipFill rotWithShape="0">
              <a:blip r:embed="rId6"/>
              <a:tile/>
            </a:blipFill>
            <a:ln w="25560">
              <a:noFill/>
            </a:ln>
          </p:spPr>
          <p:style>
            <a:lnRef idx="0"/>
            <a:fillRef idx="0"/>
            <a:effectRef idx="0"/>
            <a:fontRef idx="minor"/>
          </p:style>
        </p:sp>
        <p:sp>
          <p:nvSpPr>
            <p:cNvPr id="49" name="CustomShape 9"/>
            <p:cNvSpPr/>
            <p:nvPr/>
          </p:nvSpPr>
          <p:spPr>
            <a:xfrm>
              <a:off x="9757440" y="4177080"/>
              <a:ext cx="861480" cy="861480"/>
            </a:xfrm>
            <a:prstGeom prst="ellipse">
              <a:avLst/>
            </a:prstGeom>
            <a:noFill/>
            <a:ln w="25560">
              <a:solidFill>
                <a:srgbClr val="ffffff"/>
              </a:solidFill>
              <a:round/>
            </a:ln>
          </p:spPr>
          <p:style>
            <a:lnRef idx="0"/>
            <a:fillRef idx="0"/>
            <a:effectRef idx="0"/>
            <a:fontRef idx="minor"/>
          </p:style>
        </p:sp>
      </p:grpSp>
      <p:sp>
        <p:nvSpPr>
          <p:cNvPr id="50" name="PlaceHolder 10"/>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1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8" name="Group 1"/>
          <p:cNvGrpSpPr/>
          <p:nvPr/>
        </p:nvGrpSpPr>
        <p:grpSpPr>
          <a:xfrm>
            <a:off x="11401560" y="6229800"/>
            <a:ext cx="453960" cy="453960"/>
            <a:chOff x="11401560" y="6229800"/>
            <a:chExt cx="453960" cy="453960"/>
          </a:xfrm>
        </p:grpSpPr>
        <p:sp>
          <p:nvSpPr>
            <p:cNvPr id="89"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90"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91" name="CustomShape 4"/>
          <p:cNvSpPr/>
          <p:nvPr/>
        </p:nvSpPr>
        <p:spPr>
          <a:xfrm>
            <a:off x="8303760" y="0"/>
            <a:ext cx="3885120" cy="6854760"/>
          </a:xfrm>
          <a:prstGeom prst="rect">
            <a:avLst/>
          </a:prstGeom>
          <a:blipFill rotWithShape="0">
            <a:blip r:embed="rId3">
              <a:alphaModFix amt="60000"/>
            </a:blip>
            <a:tile/>
          </a:blipFill>
          <a:ln>
            <a:noFill/>
          </a:ln>
        </p:spPr>
        <p:style>
          <a:lnRef idx="2">
            <a:schemeClr val="accent1">
              <a:shade val="50000"/>
            </a:schemeClr>
          </a:lnRef>
          <a:fillRef idx="1">
            <a:schemeClr val="accent1"/>
          </a:fillRef>
          <a:effectRef idx="0">
            <a:schemeClr val="accent1"/>
          </a:effectRef>
          <a:fontRef idx="minor"/>
        </p:style>
      </p:sp>
      <p:grpSp>
        <p:nvGrpSpPr>
          <p:cNvPr id="92" name="Group 5"/>
          <p:cNvGrpSpPr/>
          <p:nvPr/>
        </p:nvGrpSpPr>
        <p:grpSpPr>
          <a:xfrm>
            <a:off x="11401560" y="6229800"/>
            <a:ext cx="453960" cy="453960"/>
            <a:chOff x="11401560" y="6229800"/>
            <a:chExt cx="453960" cy="453960"/>
          </a:xfrm>
        </p:grpSpPr>
        <p:sp>
          <p:nvSpPr>
            <p:cNvPr id="93" name="CustomShape 6"/>
            <p:cNvSpPr/>
            <p:nvPr/>
          </p:nvSpPr>
          <p:spPr>
            <a:xfrm>
              <a:off x="11401560" y="6229800"/>
              <a:ext cx="453960" cy="453960"/>
            </a:xfrm>
            <a:prstGeom prst="ellipse">
              <a:avLst/>
            </a:prstGeom>
            <a:blipFill rotWithShape="0">
              <a:blip r:embed="rId4"/>
              <a:tile/>
            </a:blipFill>
            <a:ln w="25560">
              <a:noFill/>
            </a:ln>
          </p:spPr>
          <p:style>
            <a:lnRef idx="0"/>
            <a:fillRef idx="0"/>
            <a:effectRef idx="0"/>
            <a:fontRef idx="minor"/>
          </p:style>
        </p:sp>
        <p:sp>
          <p:nvSpPr>
            <p:cNvPr id="94" name="CustomShape 7"/>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95" name="PlaceHolder 8"/>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96" name="PlaceHolder 9"/>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3" name="Group 1"/>
          <p:cNvGrpSpPr/>
          <p:nvPr/>
        </p:nvGrpSpPr>
        <p:grpSpPr>
          <a:xfrm>
            <a:off x="11401560" y="6229800"/>
            <a:ext cx="453960" cy="453960"/>
            <a:chOff x="11401560" y="6229800"/>
            <a:chExt cx="453960" cy="453960"/>
          </a:xfrm>
        </p:grpSpPr>
        <p:sp>
          <p:nvSpPr>
            <p:cNvPr id="134"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135"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136" name="PlaceHolder 4"/>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137" name="PlaceHolder 5"/>
          <p:cNvSpPr>
            <a:spLocks noGrp="1"/>
          </p:cNvSpPr>
          <p:nvPr>
            <p:ph type="body"/>
          </p:nvPr>
        </p:nvSpPr>
        <p:spPr>
          <a:xfrm>
            <a:off x="60948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38" name="PlaceHolder 6"/>
          <p:cNvSpPr>
            <a:spLocks noGrp="1"/>
          </p:cNvSpPr>
          <p:nvPr>
            <p:ph type="body"/>
          </p:nvPr>
        </p:nvSpPr>
        <p:spPr>
          <a:xfrm>
            <a:off x="623196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5" name="Group 1"/>
          <p:cNvGrpSpPr/>
          <p:nvPr/>
        </p:nvGrpSpPr>
        <p:grpSpPr>
          <a:xfrm>
            <a:off x="11401560" y="6229800"/>
            <a:ext cx="453960" cy="453960"/>
            <a:chOff x="11401560" y="6229800"/>
            <a:chExt cx="453960" cy="453960"/>
          </a:xfrm>
        </p:grpSpPr>
        <p:sp>
          <p:nvSpPr>
            <p:cNvPr id="176"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177"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178" name="PlaceHolder 4"/>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179" name="PlaceHolder 5"/>
          <p:cNvSpPr>
            <a:spLocks noGrp="1"/>
          </p:cNvSpPr>
          <p:nvPr>
            <p:ph type="body"/>
          </p:nvPr>
        </p:nvSpPr>
        <p:spPr>
          <a:xfrm>
            <a:off x="60948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80" name="PlaceHolder 6"/>
          <p:cNvSpPr>
            <a:spLocks noGrp="1"/>
          </p:cNvSpPr>
          <p:nvPr>
            <p:ph type="body"/>
          </p:nvPr>
        </p:nvSpPr>
        <p:spPr>
          <a:xfrm>
            <a:off x="623196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17" name="Group 1"/>
          <p:cNvGrpSpPr/>
          <p:nvPr/>
        </p:nvGrpSpPr>
        <p:grpSpPr>
          <a:xfrm>
            <a:off x="11401560" y="6229800"/>
            <a:ext cx="453960" cy="453960"/>
            <a:chOff x="11401560" y="6229800"/>
            <a:chExt cx="453960" cy="453960"/>
          </a:xfrm>
        </p:grpSpPr>
        <p:sp>
          <p:nvSpPr>
            <p:cNvPr id="218"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219"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220" name="PlaceHolder 4"/>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221" name="PlaceHolder 5"/>
          <p:cNvSpPr>
            <a:spLocks noGrp="1"/>
          </p:cNvSpPr>
          <p:nvPr>
            <p:ph type="body"/>
          </p:nvPr>
        </p:nvSpPr>
        <p:spPr>
          <a:xfrm>
            <a:off x="60948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22" name="PlaceHolder 6"/>
          <p:cNvSpPr>
            <a:spLocks noGrp="1"/>
          </p:cNvSpPr>
          <p:nvPr>
            <p:ph type="body"/>
          </p:nvPr>
        </p:nvSpPr>
        <p:spPr>
          <a:xfrm>
            <a:off x="6231960" y="1604520"/>
            <a:ext cx="5353920" cy="397692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9" name="Group 1"/>
          <p:cNvGrpSpPr/>
          <p:nvPr/>
        </p:nvGrpSpPr>
        <p:grpSpPr>
          <a:xfrm>
            <a:off x="11401560" y="6229800"/>
            <a:ext cx="453960" cy="453960"/>
            <a:chOff x="11401560" y="6229800"/>
            <a:chExt cx="453960" cy="453960"/>
          </a:xfrm>
        </p:grpSpPr>
        <p:sp>
          <p:nvSpPr>
            <p:cNvPr id="260"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261"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262"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6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00" name="Group 1"/>
          <p:cNvGrpSpPr/>
          <p:nvPr/>
        </p:nvGrpSpPr>
        <p:grpSpPr>
          <a:xfrm>
            <a:off x="11401560" y="6229800"/>
            <a:ext cx="453960" cy="453960"/>
            <a:chOff x="11401560" y="6229800"/>
            <a:chExt cx="453960" cy="453960"/>
          </a:xfrm>
        </p:grpSpPr>
        <p:sp>
          <p:nvSpPr>
            <p:cNvPr id="301"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302"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303"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0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341" name="Group 1"/>
          <p:cNvGrpSpPr/>
          <p:nvPr/>
        </p:nvGrpSpPr>
        <p:grpSpPr>
          <a:xfrm>
            <a:off x="11401560" y="6229800"/>
            <a:ext cx="453960" cy="453960"/>
            <a:chOff x="11401560" y="6229800"/>
            <a:chExt cx="453960" cy="453960"/>
          </a:xfrm>
        </p:grpSpPr>
        <p:sp>
          <p:nvSpPr>
            <p:cNvPr id="342" name="CustomShape 2"/>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343"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34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1.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slideLayout" Target="../slideLayouts/slideLayout1.xml"/><Relationship Id="rId1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slideLayout" Target="../slideLayouts/slideLayout1.xml"/><Relationship Id="rId6"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hyperlink" Target="https://lttqstudy.wordpress.com/2012/04/19/qu&#7843;n-ly-b&#7897;-nh&#7899;-tren-windows/" TargetMode="External"/><Relationship Id="rId2" Type="http://schemas.openxmlformats.org/officeDocument/2006/relationships/hyperlink" Target="https://rootbiez.blogspot.com/2009/08/system-info.html" TargetMode="External"/><Relationship Id="rId3" Type="http://schemas.openxmlformats.org/officeDocument/2006/relationships/hyperlink" Target="https://vimentor.com/vi/lesson/bo-nho-ao-virtual-memory" TargetMode="External"/><Relationship Id="rId4" Type="http://schemas.openxmlformats.org/officeDocument/2006/relationships/hyperlink" Target="http://www.cse.hcmut.edu.vn/~hiep/SlideHDH/Slides/Chuong05.pdf" TargetMode="External"/><Relationship Id="rId5" Type="http://schemas.openxmlformats.org/officeDocument/2006/relationships/hyperlink" Target="https://securitydaily.net/tim-hieu-ve-cau-truc-pe-file/" TargetMode="External"/><Relationship Id="rId6" Type="http://schemas.openxmlformats.org/officeDocument/2006/relationships/hyperlink" Target="http://www.conmaz.net/kien-thuc/kien-thuc-co-ban-ve-dinh-dang-file-thuc-thi-trong-dieu-hanh-windows-32bit-phan-1.html" TargetMode="External"/><Relationship Id="rId7" Type="http://schemas.openxmlformats.org/officeDocument/2006/relationships/hyperlink" Target="https://docs.microsoft.com/en-us/windows/desktop/debug/pe-format" TargetMode="External"/><Relationship Id="rId8" Type="http://schemas.openxmlformats.org/officeDocument/2006/relationships/hyperlink" Target="https://blog.kowalczyk.info/articles/pefileformat.html" TargetMode="External"/><Relationship Id="rId9"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8.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52.xml"/>
</Relationships>
</file>

<file path=ppt/slides/_rels/slide59.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64.xml"/>
</Relationships>
</file>

<file path=ppt/slides/_rels/slide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40.xml"/>
</Relationships>
</file>

<file path=ppt/slides/_rels/slide6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64.xml"/>
</Relationships>
</file>

<file path=ppt/slides/_rels/slide6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7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8"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BỘ nhớ ảo VÀ PE Format file</a:t>
            </a:r>
            <a:endParaRPr b="0" lang="en-US" sz="5400" spc="-1" strike="noStrike">
              <a:latin typeface="Arial"/>
            </a:endParaRPr>
          </a:p>
        </p:txBody>
      </p:sp>
      <p:sp>
        <p:nvSpPr>
          <p:cNvPr id="389" name="CustomShape 2"/>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spcAft>
                <a:spcPts val="601"/>
              </a:spcAft>
            </a:pPr>
            <a:fld id="{6DF367EB-A3AF-456E-9853-26932FC4E18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grpSp>
        <p:nvGrpSpPr>
          <p:cNvPr id="390" name="Group 3"/>
          <p:cNvGrpSpPr/>
          <p:nvPr/>
        </p:nvGrpSpPr>
        <p:grpSpPr>
          <a:xfrm>
            <a:off x="1069920" y="2472840"/>
            <a:ext cx="10055160" cy="3439800"/>
            <a:chOff x="1069920" y="2472840"/>
            <a:chExt cx="10055160" cy="3439800"/>
          </a:xfrm>
        </p:grpSpPr>
        <p:sp>
          <p:nvSpPr>
            <p:cNvPr id="391" name="CustomShape 4"/>
            <p:cNvSpPr/>
            <p:nvPr/>
          </p:nvSpPr>
          <p:spPr>
            <a:xfrm>
              <a:off x="1069920" y="2472840"/>
              <a:ext cx="4696920" cy="428760"/>
            </a:xfrm>
            <a:prstGeom prst="rect">
              <a:avLst/>
            </a:prstGeom>
            <a:solidFill>
              <a:schemeClr val="accent2">
                <a:hueOff val="0"/>
                <a:satOff val="0"/>
                <a:lumOff val="0"/>
                <a:alphaOff val="0"/>
              </a:schemeClr>
            </a:solidFill>
            <a:ln>
              <a:solidFill>
                <a:schemeClr val="accent2">
                  <a:hueOff val="0"/>
                  <a:satOff val="0"/>
                  <a:lumOff val="0"/>
                  <a:alphaOff val="0"/>
                </a:schemeClr>
              </a:solidFill>
              <a:round/>
            </a:ln>
          </p:spPr>
          <p:style>
            <a:lnRef idx="2"/>
            <a:fillRef idx="0"/>
            <a:effectRef idx="0"/>
            <a:fontRef idx="minor"/>
          </p:style>
          <p:txBody>
            <a:bodyPr lIns="106560" rIns="106560" tIns="60840" bIns="60840" anchor="ctr">
              <a:noAutofit/>
            </a:bodyPr>
            <a:p>
              <a:pPr algn="ctr">
                <a:lnSpc>
                  <a:spcPct val="90000"/>
                </a:lnSpc>
                <a:spcAft>
                  <a:spcPts val="524"/>
                </a:spcAft>
              </a:pPr>
              <a:r>
                <a:rPr b="0" lang="en-US" sz="1500" spc="-1" strike="noStrike">
                  <a:solidFill>
                    <a:srgbClr val="ffffff"/>
                  </a:solidFill>
                  <a:latin typeface="Rockwell"/>
                  <a:ea typeface="DejaVu Sans"/>
                </a:rPr>
                <a:t>I. . BỘ NHỚ ẢO</a:t>
              </a:r>
              <a:endParaRPr b="0" lang="en-US" sz="1500" spc="-1" strike="noStrike">
                <a:latin typeface="Arial"/>
              </a:endParaRPr>
            </a:p>
          </p:txBody>
        </p:sp>
        <p:sp>
          <p:nvSpPr>
            <p:cNvPr id="392" name="CustomShape 5"/>
            <p:cNvSpPr/>
            <p:nvPr/>
          </p:nvSpPr>
          <p:spPr>
            <a:xfrm>
              <a:off x="1069920" y="2904840"/>
              <a:ext cx="4696920" cy="3007800"/>
            </a:xfrm>
            <a:prstGeom prst="rect">
              <a:avLst/>
            </a:prstGeom>
            <a:solidFill>
              <a:schemeClr val="accent2">
                <a:tint val="40000"/>
                <a:alpha val="90000"/>
                <a:hueOff val="0"/>
                <a:satOff val="0"/>
                <a:lumOff val="0"/>
                <a:alphaOff val="0"/>
              </a:schemeClr>
            </a:solidFill>
            <a:ln>
              <a:solidFill>
                <a:schemeClr val="accent2">
                  <a:tint val="40000"/>
                  <a:alpha val="90000"/>
                  <a:hueOff val="0"/>
                  <a:satOff val="0"/>
                  <a:lumOff val="0"/>
                  <a:alphaOff val="0"/>
                </a:schemeClr>
              </a:solidFill>
              <a:round/>
            </a:ln>
          </p:spPr>
          <p:style>
            <a:lnRef idx="2"/>
            <a:fillRef idx="0"/>
            <a:effectRef idx="0"/>
            <a:fontRef idx="minor"/>
          </p:style>
          <p:txBody>
            <a:bodyPr lIns="79920" rIns="106560" tIns="79920" bIns="119880">
              <a:noAutofit/>
            </a:bodyPr>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I.1 Đặt vấn đề</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I.2 Bộ nhớ ảo</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I.3 Quản lí bộ nhớ trên windows</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I.4.1 Quản lí bộ nhớ ảo phân trang.</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I.4.2 Quản lí bộ nhớ ảo phân đoạn.</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I.5 Phân trang trong VXL x86 processor</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I.6 Các vùng nhớ của chương trình.</a:t>
              </a:r>
              <a:endParaRPr b="0" lang="en-US" sz="1500" spc="-1" strike="noStrike">
                <a:latin typeface="Arial"/>
              </a:endParaRPr>
            </a:p>
          </p:txBody>
        </p:sp>
        <p:sp>
          <p:nvSpPr>
            <p:cNvPr id="393" name="CustomShape 6"/>
            <p:cNvSpPr/>
            <p:nvPr/>
          </p:nvSpPr>
          <p:spPr>
            <a:xfrm>
              <a:off x="6428160" y="2472840"/>
              <a:ext cx="4696920" cy="428760"/>
            </a:xfrm>
            <a:prstGeom prst="rect">
              <a:avLst/>
            </a:prstGeom>
            <a:solidFill>
              <a:schemeClr val="accent2">
                <a:hueOff val="1907789"/>
                <a:satOff val="-43528"/>
                <a:lumOff val="16079"/>
                <a:alphaOff val="0"/>
              </a:schemeClr>
            </a:solidFill>
            <a:ln>
              <a:solidFill>
                <a:schemeClr val="accent2">
                  <a:hueOff val="1907789"/>
                  <a:satOff val="-43528"/>
                  <a:lumOff val="16079"/>
                  <a:alphaOff val="0"/>
                </a:schemeClr>
              </a:solidFill>
              <a:round/>
            </a:ln>
          </p:spPr>
          <p:style>
            <a:lnRef idx="2"/>
            <a:fillRef idx="0"/>
            <a:effectRef idx="0"/>
            <a:fontRef idx="minor"/>
          </p:style>
          <p:txBody>
            <a:bodyPr lIns="106560" rIns="106560" tIns="60840" bIns="60840" anchor="ctr">
              <a:noAutofit/>
            </a:bodyPr>
            <a:p>
              <a:pPr algn="ctr">
                <a:lnSpc>
                  <a:spcPct val="90000"/>
                </a:lnSpc>
                <a:spcAft>
                  <a:spcPts val="524"/>
                </a:spcAft>
              </a:pPr>
              <a:r>
                <a:rPr b="0" lang="en-US" sz="1500" spc="-1" strike="noStrike">
                  <a:solidFill>
                    <a:srgbClr val="ffffff"/>
                  </a:solidFill>
                  <a:latin typeface="Rockwell"/>
                  <a:ea typeface="DejaVu Sans"/>
                </a:rPr>
                <a:t>II. PE FILE FORMAT</a:t>
              </a:r>
              <a:endParaRPr b="0" lang="en-US" sz="1500" spc="-1" strike="noStrike">
                <a:latin typeface="Arial"/>
              </a:endParaRPr>
            </a:p>
          </p:txBody>
        </p:sp>
        <p:sp>
          <p:nvSpPr>
            <p:cNvPr id="394" name="CustomShape 7"/>
            <p:cNvSpPr/>
            <p:nvPr/>
          </p:nvSpPr>
          <p:spPr>
            <a:xfrm>
              <a:off x="6428160" y="2904840"/>
              <a:ext cx="4696920" cy="3007800"/>
            </a:xfrm>
            <a:prstGeom prst="rect">
              <a:avLst/>
            </a:prstGeom>
            <a:solidFill>
              <a:schemeClr val="accent2">
                <a:tint val="40000"/>
                <a:alpha val="90000"/>
                <a:hueOff val="1974564"/>
                <a:satOff val="-5173"/>
                <a:lumOff val="1852"/>
                <a:alphaOff val="0"/>
              </a:schemeClr>
            </a:solidFill>
            <a:ln>
              <a:solidFill>
                <a:schemeClr val="accent2">
                  <a:tint val="40000"/>
                  <a:alpha val="90000"/>
                  <a:hueOff val="1974564"/>
                  <a:satOff val="-5173"/>
                  <a:lumOff val="1852"/>
                  <a:alphaOff val="0"/>
                </a:schemeClr>
              </a:solidFill>
              <a:round/>
            </a:ln>
          </p:spPr>
          <p:style>
            <a:lnRef idx="2"/>
            <a:fillRef idx="0"/>
            <a:effectRef idx="0"/>
            <a:fontRef idx="minor"/>
          </p:style>
          <p:txBody>
            <a:bodyPr lIns="79920" rIns="106560" tIns="79920" bIns="119880">
              <a:noAutofit/>
            </a:bodyPr>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II.1: Giới thiệu PE File</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 Cấu trúc cơ bản của PE File</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II.2.1: Basic structure</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II.2.2 DOS header</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II.2.3 DOS STUB</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II.2.4 PE HEader</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II.2.4.2 Optional Header</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II.2.4.2 Optional Header - Data Directories</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II.2.5 Section Table</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II.2.6 File pE sections</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II.3 Windows loader</a:t>
              </a:r>
              <a:endParaRPr b="0" lang="en-US" sz="1500" spc="-1" strike="noStrike">
                <a:latin typeface="Arial"/>
              </a:endParaRPr>
            </a:p>
            <a:p>
              <a:pPr lvl="1" marL="114480" indent="-111240">
                <a:lnSpc>
                  <a:spcPct val="90000"/>
                </a:lnSpc>
                <a:spcAft>
                  <a:spcPts val="224"/>
                </a:spcAft>
                <a:buClr>
                  <a:srgbClr val="000000"/>
                </a:buClr>
                <a:buFont typeface="Symbol"/>
                <a:buChar char=""/>
              </a:pPr>
              <a:r>
                <a:rPr b="0" lang="en-US" sz="1500" spc="-1" strike="noStrike">
                  <a:solidFill>
                    <a:srgbClr val="000000"/>
                  </a:solidFill>
                  <a:latin typeface="Rockwell"/>
                  <a:ea typeface="DejaVu Sans"/>
                </a:rPr>
                <a:t>II.4 Một số công thức chuyển đổi quan trọng</a:t>
              </a:r>
              <a:endParaRPr b="0" lang="en-US" sz="1500" spc="-1" strike="noStrike">
                <a:latin typeface="Arial"/>
              </a:endParaRPr>
            </a:p>
          </p:txBody>
        </p:sp>
      </p:grpSp>
      <p:grpSp>
        <p:nvGrpSpPr>
          <p:cNvPr id="395" name="Group 8"/>
          <p:cNvGrpSpPr/>
          <p:nvPr/>
        </p:nvGrpSpPr>
        <p:grpSpPr>
          <a:xfrm>
            <a:off x="0" y="0"/>
            <a:ext cx="0" cy="0"/>
            <a:chOff x="0" y="0"/>
            <a:chExt cx="0" cy="0"/>
          </a:xfrm>
        </p:grpSpPr>
      </p:grpSp>
    </p:spTree>
  </p:cSld>
  <p:transition spd="slow">
    <p:wipe dir="l"/>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6" presetSubtype="21">
                                  <p:stCondLst>
                                    <p:cond delay="0"/>
                                  </p:stCondLst>
                                  <p:childTnLst>
                                    <p:set>
                                      <p:cBhvr>
                                        <p:cTn id="6" dur="1" fill="hold">
                                          <p:stCondLst>
                                            <p:cond delay="0"/>
                                          </p:stCondLst>
                                        </p:cTn>
                                        <p:tgtEl>
                                          <p:spTgt spid="395"/>
                                        </p:tgtEl>
                                        <p:attrNameLst>
                                          <p:attrName>style.visibility</p:attrName>
                                        </p:attrNameLst>
                                      </p:cBhvr>
                                      <p:to>
                                        <p:strVal val="visible"/>
                                      </p:to>
                                    </p:set>
                                    <p:animEffect filter="barn(inVertical)" transition="in">
                                      <p:cBhvr additive="repl">
                                        <p:cTn id="7" dur="5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0"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I.4.1 Quản Lí bộ nhớ ảo Phân trang</a:t>
            </a:r>
            <a:endParaRPr b="0" lang="en-US" sz="3200" spc="-1" strike="noStrike">
              <a:latin typeface="Arial"/>
            </a:endParaRPr>
          </a:p>
        </p:txBody>
      </p:sp>
      <p:pic>
        <p:nvPicPr>
          <p:cNvPr id="441" name="Picture 3" descr=""/>
          <p:cNvPicPr/>
          <p:nvPr/>
        </p:nvPicPr>
        <p:blipFill>
          <a:blip r:embed="rId1"/>
          <a:stretch/>
        </p:blipFill>
        <p:spPr>
          <a:xfrm>
            <a:off x="633960" y="2332800"/>
            <a:ext cx="6878880" cy="2199240"/>
          </a:xfrm>
          <a:prstGeom prst="rect">
            <a:avLst/>
          </a:prstGeom>
          <a:ln>
            <a:noFill/>
          </a:ln>
        </p:spPr>
      </p:pic>
      <p:sp>
        <p:nvSpPr>
          <p:cNvPr id="442" name="CustomShape 2"/>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Để quản lý quá trình ánh xạ các trang ảo của chương trình vào các trang thật, HĐH dùng 1 bảng đặc tả trang ảo cho mỗi chương trình, bảng này có số phần tử = số trang ảo của chương trình tương ứng, mỗi phần tử của bảng là 1 record chứa các thông số quản lý trang ảo tương ứng :</a:t>
            </a:r>
            <a:endParaRPr b="0" lang="en-US" sz="1800" spc="-1" strike="noStrike">
              <a:latin typeface="Arial"/>
            </a:endParaRPr>
          </a:p>
          <a:p>
            <a:pPr>
              <a:lnSpc>
                <a:spcPct val="90000"/>
              </a:lnSpc>
              <a:spcBef>
                <a:spcPts val="1199"/>
              </a:spcBef>
            </a:pPr>
            <a:endParaRPr b="0" lang="en-US" sz="1800" spc="-1" strike="noStrike">
              <a:latin typeface="Arial"/>
            </a:endParaRPr>
          </a:p>
        </p:txBody>
      </p:sp>
      <p:grpSp>
        <p:nvGrpSpPr>
          <p:cNvPr id="443" name="Group 3"/>
          <p:cNvGrpSpPr/>
          <p:nvPr/>
        </p:nvGrpSpPr>
        <p:grpSpPr>
          <a:xfrm>
            <a:off x="11401560" y="6229800"/>
            <a:ext cx="453960" cy="453960"/>
            <a:chOff x="11401560" y="6229800"/>
            <a:chExt cx="453960" cy="453960"/>
          </a:xfrm>
        </p:grpSpPr>
        <p:sp>
          <p:nvSpPr>
            <p:cNvPr id="444"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45"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46"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317C7708-3151-4F9C-987D-90252478D85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7"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48" name="CustomShape 2"/>
          <p:cNvSpPr/>
          <p:nvPr/>
        </p:nvSpPr>
        <p:spPr>
          <a:xfrm>
            <a:off x="1287000" y="1465920"/>
            <a:ext cx="3857400" cy="39380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6000" spc="-1" strike="noStrike" cap="all">
                <a:solidFill>
                  <a:srgbClr val="0070c0"/>
                </a:solidFill>
                <a:latin typeface="Rockwell Condensed"/>
                <a:ea typeface="DejaVu Sans"/>
              </a:rPr>
              <a:t>I.4.1 Quản Lí bộ nhớ ảo Phân trang</a:t>
            </a:r>
            <a:endParaRPr b="0" lang="en-US" sz="6000" spc="-1" strike="noStrike">
              <a:latin typeface="Arial"/>
            </a:endParaRPr>
          </a:p>
        </p:txBody>
      </p:sp>
      <p:sp>
        <p:nvSpPr>
          <p:cNvPr id="449" name="CustomShape 3"/>
          <p:cNvSpPr/>
          <p:nvPr/>
        </p:nvSpPr>
        <p:spPr>
          <a:xfrm>
            <a:off x="6417720" y="1359000"/>
            <a:ext cx="5129280" cy="4044960"/>
          </a:xfrm>
          <a:prstGeom prst="rect">
            <a:avLst/>
          </a:prstGeom>
          <a:noFill/>
          <a:ln>
            <a:noFill/>
          </a:ln>
        </p:spPr>
        <p:style>
          <a:lnRef idx="0"/>
          <a:fillRef idx="0"/>
          <a:effectRef idx="0"/>
          <a:fontRef idx="minor"/>
        </p:style>
        <p:txBody>
          <a:bodyPr lIns="90000" rIns="90000" tIns="45000" bIns="45000" anchor="ctr">
            <a:normAutofit fontScale="97000"/>
          </a:bodyPr>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Qui trình đổi địa chỉ ảo sang địa chỉ thật : </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1. từ địa chỉ mà chương trình truy xuất (addr), hệ thống tách thành 2 thành phần : page (i) và offset. </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2. Truy xuất record quản lý trang ảo i trong bảng đặc tả trang. Nếu field inRAM=1 thì địa chỉ thật tương ứng là : page frame Offset và qui trình kết thúc. </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3. Nếu inRAM =0, hệ thống sẽ tìm 1 trang thật rãnh (k), nếu không có phải tìm cách giải phóng 1 trang thật ít gây phiền hà nhất (k), dựa vào thông tin trong field "inDisk" để mở file và đọc trang ảo vào trang thật k. </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4. Hiệu chỉnh lại field inRAM = 1 và field page frame = k rồi quay lại bước 2.</a:t>
            </a:r>
            <a:endParaRPr b="0" lang="en-US" sz="1700" spc="-1" strike="noStrike">
              <a:latin typeface="Arial"/>
            </a:endParaRPr>
          </a:p>
        </p:txBody>
      </p:sp>
      <p:sp>
        <p:nvSpPr>
          <p:cNvPr id="450"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516C4FE7-6320-48FD-BF72-87CD06B70B5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split dir="out" orient="vert"/>
  </p:transition>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42">
                                  <p:stCondLst>
                                    <p:cond delay="0"/>
                                  </p:stCondLst>
                                  <p:childTnLst>
                                    <p:set>
                                      <p:cBhvr>
                                        <p:cTn id="108" dur="1" fill="hold">
                                          <p:stCondLst>
                                            <p:cond delay="0"/>
                                          </p:stCondLst>
                                        </p:cTn>
                                        <p:tgtEl>
                                          <p:spTgt spid="449">
                                            <p:txEl>
                                              <p:pRg st="0" end="0"/>
                                            </p:txEl>
                                          </p:spTgt>
                                        </p:tgtEl>
                                        <p:attrNameLst>
                                          <p:attrName>style.visibility</p:attrName>
                                        </p:attrNameLst>
                                      </p:cBhvr>
                                      <p:to>
                                        <p:strVal val="visible"/>
                                      </p:to>
                                    </p:set>
                                    <p:animEffect filter="fade" transition="in">
                                      <p:cBhvr additive="repl">
                                        <p:cTn id="109" dur="1000"/>
                                        <p:tgtEl>
                                          <p:spTgt spid="449">
                                            <p:txEl>
                                              <p:pRg st="0" end="0"/>
                                            </p:txEl>
                                          </p:spTgt>
                                        </p:tgtEl>
                                      </p:cBhvr>
                                    </p:animEffect>
                                    <p:anim calcmode="lin" valueType="num">
                                      <p:cBhvr additive="repl">
                                        <p:cTn id="110" dur="1000" fill="hold"/>
                                        <p:tgtEl>
                                          <p:spTgt spid="449">
                                            <p:txEl>
                                              <p:pRg st="0" end="0"/>
                                            </p:txEl>
                                          </p:spTgt>
                                        </p:tgtEl>
                                        <p:attrNameLst>
                                          <p:attrName>ppt_x</p:attrName>
                                        </p:attrNameLst>
                                      </p:cBhvr>
                                      <p:tavLst>
                                        <p:tav tm="0">
                                          <p:val>
                                            <p:strVal val="#ppt_x"/>
                                          </p:val>
                                        </p:tav>
                                        <p:tav tm="100000">
                                          <p:val>
                                            <p:strVal val="#ppt_x"/>
                                          </p:val>
                                        </p:tav>
                                      </p:tavLst>
                                    </p:anim>
                                    <p:anim calcmode="lin" valueType="num">
                                      <p:cBhvr additive="repl">
                                        <p:cTn id="111" dur="1000" fill="hold"/>
                                        <p:tgtEl>
                                          <p:spTgt spid="449">
                                            <p:txEl>
                                              <p:pRg st="0" end="0"/>
                                            </p:txEl>
                                          </p:spTgt>
                                        </p:tgtEl>
                                        <p:attrNameLst>
                                          <p:attrName>ppt_y</p:attrName>
                                        </p:attrNameLst>
                                      </p:cBhvr>
                                      <p:tavLst>
                                        <p:tav tm="0">
                                          <p:val>
                                            <p:strVal val="#ppt_y+.1"/>
                                          </p:val>
                                        </p:tav>
                                        <p:tav tm="100000">
                                          <p:val>
                                            <p:strVal val="#ppt_y"/>
                                          </p:val>
                                        </p:tav>
                                      </p:tavLst>
                                    </p:anim>
                                  </p:childTnLst>
                                </p:cTn>
                              </p:par>
                              <p:par>
                                <p:cTn id="112" nodeType="withEffect" fill="hold" presetClass="entr" presetID="42">
                                  <p:stCondLst>
                                    <p:cond delay="0"/>
                                  </p:stCondLst>
                                  <p:childTnLst>
                                    <p:set>
                                      <p:cBhvr>
                                        <p:cTn id="113" dur="1" fill="hold">
                                          <p:stCondLst>
                                            <p:cond delay="0"/>
                                          </p:stCondLst>
                                        </p:cTn>
                                        <p:tgtEl>
                                          <p:spTgt spid="449">
                                            <p:txEl>
                                              <p:pRg st="1" end="1"/>
                                            </p:txEl>
                                          </p:spTgt>
                                        </p:tgtEl>
                                        <p:attrNameLst>
                                          <p:attrName>style.visibility</p:attrName>
                                        </p:attrNameLst>
                                      </p:cBhvr>
                                      <p:to>
                                        <p:strVal val="visible"/>
                                      </p:to>
                                    </p:set>
                                    <p:animEffect filter="fade" transition="in">
                                      <p:cBhvr additive="repl">
                                        <p:cTn id="114" dur="1000"/>
                                        <p:tgtEl>
                                          <p:spTgt spid="449">
                                            <p:txEl>
                                              <p:pRg st="1" end="1"/>
                                            </p:txEl>
                                          </p:spTgt>
                                        </p:tgtEl>
                                      </p:cBhvr>
                                    </p:animEffect>
                                    <p:anim calcmode="lin" valueType="num">
                                      <p:cBhvr additive="repl">
                                        <p:cTn id="115" dur="1000" fill="hold"/>
                                        <p:tgtEl>
                                          <p:spTgt spid="449">
                                            <p:txEl>
                                              <p:pRg st="1" end="1"/>
                                            </p:txEl>
                                          </p:spTgt>
                                        </p:tgtEl>
                                        <p:attrNameLst>
                                          <p:attrName>ppt_x</p:attrName>
                                        </p:attrNameLst>
                                      </p:cBhvr>
                                      <p:tavLst>
                                        <p:tav tm="0">
                                          <p:val>
                                            <p:strVal val="#ppt_x"/>
                                          </p:val>
                                        </p:tav>
                                        <p:tav tm="100000">
                                          <p:val>
                                            <p:strVal val="#ppt_x"/>
                                          </p:val>
                                        </p:tav>
                                      </p:tavLst>
                                    </p:anim>
                                    <p:anim calcmode="lin" valueType="num">
                                      <p:cBhvr additive="repl">
                                        <p:cTn id="116" dur="1000" fill="hold"/>
                                        <p:tgtEl>
                                          <p:spTgt spid="449">
                                            <p:txEl>
                                              <p:pRg st="1" end="1"/>
                                            </p:txEl>
                                          </p:spTgt>
                                        </p:tgtEl>
                                        <p:attrNameLst>
                                          <p:attrName>ppt_y</p:attrName>
                                        </p:attrNameLst>
                                      </p:cBhvr>
                                      <p:tavLst>
                                        <p:tav tm="0">
                                          <p:val>
                                            <p:strVal val="#ppt_y+.1"/>
                                          </p:val>
                                        </p:tav>
                                        <p:tav tm="100000">
                                          <p:val>
                                            <p:strVal val="#ppt_y"/>
                                          </p:val>
                                        </p:tav>
                                      </p:tavLst>
                                    </p:anim>
                                  </p:childTnLst>
                                </p:cTn>
                              </p:par>
                              <p:par>
                                <p:cTn id="117" nodeType="withEffect" fill="hold" presetClass="entr" presetID="42">
                                  <p:stCondLst>
                                    <p:cond delay="0"/>
                                  </p:stCondLst>
                                  <p:childTnLst>
                                    <p:set>
                                      <p:cBhvr>
                                        <p:cTn id="118" dur="1" fill="hold">
                                          <p:stCondLst>
                                            <p:cond delay="0"/>
                                          </p:stCondLst>
                                        </p:cTn>
                                        <p:tgtEl>
                                          <p:spTgt spid="449">
                                            <p:txEl>
                                              <p:pRg st="2" end="2"/>
                                            </p:txEl>
                                          </p:spTgt>
                                        </p:tgtEl>
                                        <p:attrNameLst>
                                          <p:attrName>style.visibility</p:attrName>
                                        </p:attrNameLst>
                                      </p:cBhvr>
                                      <p:to>
                                        <p:strVal val="visible"/>
                                      </p:to>
                                    </p:set>
                                    <p:animEffect filter="fade" transition="in">
                                      <p:cBhvr additive="repl">
                                        <p:cTn id="119" dur="1000"/>
                                        <p:tgtEl>
                                          <p:spTgt spid="449">
                                            <p:txEl>
                                              <p:pRg st="2" end="2"/>
                                            </p:txEl>
                                          </p:spTgt>
                                        </p:tgtEl>
                                      </p:cBhvr>
                                    </p:animEffect>
                                    <p:anim calcmode="lin" valueType="num">
                                      <p:cBhvr additive="repl">
                                        <p:cTn id="120" dur="1000" fill="hold"/>
                                        <p:tgtEl>
                                          <p:spTgt spid="449">
                                            <p:txEl>
                                              <p:pRg st="2" end="2"/>
                                            </p:txEl>
                                          </p:spTgt>
                                        </p:tgtEl>
                                        <p:attrNameLst>
                                          <p:attrName>ppt_x</p:attrName>
                                        </p:attrNameLst>
                                      </p:cBhvr>
                                      <p:tavLst>
                                        <p:tav tm="0">
                                          <p:val>
                                            <p:strVal val="#ppt_x"/>
                                          </p:val>
                                        </p:tav>
                                        <p:tav tm="100000">
                                          <p:val>
                                            <p:strVal val="#ppt_x"/>
                                          </p:val>
                                        </p:tav>
                                      </p:tavLst>
                                    </p:anim>
                                    <p:anim calcmode="lin" valueType="num">
                                      <p:cBhvr additive="repl">
                                        <p:cTn id="121" dur="1000" fill="hold"/>
                                        <p:tgtEl>
                                          <p:spTgt spid="4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53" presetSubtype="16">
                                  <p:stCondLst>
                                    <p:cond delay="0"/>
                                  </p:stCondLst>
                                  <p:childTnLst>
                                    <p:set>
                                      <p:cBhvr>
                                        <p:cTn id="125" dur="1" fill="hold">
                                          <p:stCondLst>
                                            <p:cond delay="0"/>
                                          </p:stCondLst>
                                        </p:cTn>
                                        <p:tgtEl>
                                          <p:spTgt spid="449">
                                            <p:txEl>
                                              <p:pRg st="3" end="3"/>
                                            </p:txEl>
                                          </p:spTgt>
                                        </p:tgtEl>
                                        <p:attrNameLst>
                                          <p:attrName>style.visibility</p:attrName>
                                        </p:attrNameLst>
                                      </p:cBhvr>
                                      <p:to>
                                        <p:strVal val="visible"/>
                                      </p:to>
                                    </p:set>
                                    <p:anim calcmode="lin" valueType="num">
                                      <p:cBhvr additive="repl">
                                        <p:cTn id="126" dur="500" fill="hold"/>
                                        <p:tgtEl>
                                          <p:spTgt spid="449">
                                            <p:txEl>
                                              <p:pRg st="3" end="3"/>
                                            </p:txEl>
                                          </p:spTgt>
                                        </p:tgtEl>
                                        <p:attrNameLst>
                                          <p:attrName>ppt_w</p:attrName>
                                        </p:attrNameLst>
                                      </p:cBhvr>
                                      <p:tavLst>
                                        <p:tav tm="0">
                                          <p:val>
                                            <p:fltVal val="0"/>
                                          </p:val>
                                        </p:tav>
                                        <p:tav tm="100000">
                                          <p:val>
                                            <p:strVal val="#ppt_w"/>
                                          </p:val>
                                        </p:tav>
                                      </p:tavLst>
                                    </p:anim>
                                    <p:anim calcmode="lin" valueType="num">
                                      <p:cBhvr additive="repl">
                                        <p:cTn id="127" dur="500" fill="hold"/>
                                        <p:tgtEl>
                                          <p:spTgt spid="449">
                                            <p:txEl>
                                              <p:pRg st="3" end="3"/>
                                            </p:txEl>
                                          </p:spTgt>
                                        </p:tgtEl>
                                        <p:attrNameLst>
                                          <p:attrName>ppt_h</p:attrName>
                                        </p:attrNameLst>
                                      </p:cBhvr>
                                      <p:tavLst>
                                        <p:tav tm="0">
                                          <p:val>
                                            <p:fltVal val="0"/>
                                          </p:val>
                                        </p:tav>
                                        <p:tav tm="100000">
                                          <p:val>
                                            <p:strVal val="#ppt_h"/>
                                          </p:val>
                                        </p:tav>
                                      </p:tavLst>
                                    </p:anim>
                                    <p:animEffect filter="fade" transition="in">
                                      <p:cBhvr additive="repl">
                                        <p:cTn id="128" dur="500"/>
                                        <p:tgtEl>
                                          <p:spTgt spid="449">
                                            <p:txEl>
                                              <p:pRg st="3" end="3"/>
                                            </p:txEl>
                                          </p:spTgt>
                                        </p:tgtEl>
                                      </p:cBhvr>
                                    </p:animEffect>
                                  </p:childTnLst>
                                </p:cTn>
                              </p:par>
                              <p:par>
                                <p:cTn id="129" nodeType="withEffect" fill="hold" presetClass="entr" presetID="53" presetSubtype="16">
                                  <p:stCondLst>
                                    <p:cond delay="0"/>
                                  </p:stCondLst>
                                  <p:childTnLst>
                                    <p:set>
                                      <p:cBhvr>
                                        <p:cTn id="130" dur="1" fill="hold">
                                          <p:stCondLst>
                                            <p:cond delay="0"/>
                                          </p:stCondLst>
                                        </p:cTn>
                                        <p:tgtEl>
                                          <p:spTgt spid="449">
                                            <p:txEl>
                                              <p:pRg st="4" end="4"/>
                                            </p:txEl>
                                          </p:spTgt>
                                        </p:tgtEl>
                                        <p:attrNameLst>
                                          <p:attrName>style.visibility</p:attrName>
                                        </p:attrNameLst>
                                      </p:cBhvr>
                                      <p:to>
                                        <p:strVal val="visible"/>
                                      </p:to>
                                    </p:set>
                                    <p:anim calcmode="lin" valueType="num">
                                      <p:cBhvr additive="repl">
                                        <p:cTn id="131" dur="500" fill="hold"/>
                                        <p:tgtEl>
                                          <p:spTgt spid="449">
                                            <p:txEl>
                                              <p:pRg st="4" end="4"/>
                                            </p:txEl>
                                          </p:spTgt>
                                        </p:tgtEl>
                                        <p:attrNameLst>
                                          <p:attrName>ppt_w</p:attrName>
                                        </p:attrNameLst>
                                      </p:cBhvr>
                                      <p:tavLst>
                                        <p:tav tm="0">
                                          <p:val>
                                            <p:fltVal val="0"/>
                                          </p:val>
                                        </p:tav>
                                        <p:tav tm="100000">
                                          <p:val>
                                            <p:strVal val="#ppt_w"/>
                                          </p:val>
                                        </p:tav>
                                      </p:tavLst>
                                    </p:anim>
                                    <p:anim calcmode="lin" valueType="num">
                                      <p:cBhvr additive="repl">
                                        <p:cTn id="132" dur="500" fill="hold"/>
                                        <p:tgtEl>
                                          <p:spTgt spid="449">
                                            <p:txEl>
                                              <p:pRg st="4" end="4"/>
                                            </p:txEl>
                                          </p:spTgt>
                                        </p:tgtEl>
                                        <p:attrNameLst>
                                          <p:attrName>ppt_h</p:attrName>
                                        </p:attrNameLst>
                                      </p:cBhvr>
                                      <p:tavLst>
                                        <p:tav tm="0">
                                          <p:val>
                                            <p:fltVal val="0"/>
                                          </p:val>
                                        </p:tav>
                                        <p:tav tm="100000">
                                          <p:val>
                                            <p:strVal val="#ppt_h"/>
                                          </p:val>
                                        </p:tav>
                                      </p:tavLst>
                                    </p:anim>
                                    <p:animEffect filter="fade" transition="in">
                                      <p:cBhvr additive="repl">
                                        <p:cTn id="133" dur="500"/>
                                        <p:tgtEl>
                                          <p:spTgt spid="44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1"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I.4.1 Quản Lí bộ nhớ ảo Phân trang</a:t>
            </a:r>
            <a:endParaRPr b="0" lang="en-US" sz="3200" spc="-1" strike="noStrike">
              <a:latin typeface="Arial"/>
            </a:endParaRPr>
          </a:p>
        </p:txBody>
      </p:sp>
      <p:pic>
        <p:nvPicPr>
          <p:cNvPr id="452" name="Picture 3" descr=""/>
          <p:cNvPicPr/>
          <p:nvPr/>
        </p:nvPicPr>
        <p:blipFill>
          <a:blip r:embed="rId1"/>
          <a:stretch/>
        </p:blipFill>
        <p:spPr>
          <a:xfrm>
            <a:off x="688320" y="640080"/>
            <a:ext cx="6770160" cy="5585040"/>
          </a:xfrm>
          <a:prstGeom prst="rect">
            <a:avLst/>
          </a:prstGeom>
          <a:ln>
            <a:noFill/>
          </a:ln>
        </p:spPr>
      </p:pic>
      <p:sp>
        <p:nvSpPr>
          <p:cNvPr id="453" name="CustomShape 2"/>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Thí dụ về trạng thái hệ thống, RAM có 32KB được chia làm 8 trang thật chỉ số từ 0 -7, mỗi trang 4KB. Chương trình dài 64KB được chia làm 16 trảng ảo, chỉ số từ 0 -15.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Hiện có 8 trang ảo được nạp vào và chiếm hết RAM.</a:t>
            </a:r>
            <a:endParaRPr b="0" lang="en-US" sz="1800" spc="-1" strike="noStrike">
              <a:latin typeface="Arial"/>
            </a:endParaRPr>
          </a:p>
        </p:txBody>
      </p:sp>
      <p:grpSp>
        <p:nvGrpSpPr>
          <p:cNvPr id="454" name="Group 3"/>
          <p:cNvGrpSpPr/>
          <p:nvPr/>
        </p:nvGrpSpPr>
        <p:grpSpPr>
          <a:xfrm>
            <a:off x="11401560" y="6229800"/>
            <a:ext cx="453960" cy="453960"/>
            <a:chOff x="11401560" y="6229800"/>
            <a:chExt cx="453960" cy="453960"/>
          </a:xfrm>
        </p:grpSpPr>
        <p:sp>
          <p:nvSpPr>
            <p:cNvPr id="455"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56"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57"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C056D24C-4BFB-4237-A60A-D8E6C8CCA86B}"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34" dur="indefinite" restart="never" nodeType="tmRoot">
          <p:childTnLst>
            <p:seq>
              <p:cTn id="135" dur="indefinite" nodeType="mainSeq">
                <p:childTnLst>
                  <p:par>
                    <p:cTn id="136" fill="hold">
                      <p:stCondLst>
                        <p:cond delay="indefinite"/>
                      </p:stCondLst>
                      <p:childTnLst>
                        <p:par>
                          <p:cTn id="137" fill="hold">
                            <p:stCondLst>
                              <p:cond delay="0"/>
                            </p:stCondLst>
                            <p:childTnLst>
                              <p:par>
                                <p:cTn id="138" nodeType="clickEffect" fill="hold" presetClass="entr" presetID="16" presetSubtype="21">
                                  <p:stCondLst>
                                    <p:cond delay="0"/>
                                  </p:stCondLst>
                                  <p:childTnLst>
                                    <p:set>
                                      <p:cBhvr>
                                        <p:cTn id="139" dur="1" fill="hold">
                                          <p:stCondLst>
                                            <p:cond delay="0"/>
                                          </p:stCondLst>
                                        </p:cTn>
                                        <p:tgtEl>
                                          <p:spTgt spid="453">
                                            <p:txEl>
                                              <p:pRg st="0" end="0"/>
                                            </p:txEl>
                                          </p:spTgt>
                                        </p:tgtEl>
                                        <p:attrNameLst>
                                          <p:attrName>style.visibility</p:attrName>
                                        </p:attrNameLst>
                                      </p:cBhvr>
                                      <p:to>
                                        <p:strVal val="visible"/>
                                      </p:to>
                                    </p:set>
                                    <p:animEffect filter="barn(inVertical)" transition="in">
                                      <p:cBhvr additive="repl">
                                        <p:cTn id="140" dur="500"/>
                                        <p:tgtEl>
                                          <p:spTgt spid="453">
                                            <p:txEl>
                                              <p:pRg st="0" end="0"/>
                                            </p:txEl>
                                          </p:spTgt>
                                        </p:tgtEl>
                                      </p:cBhvr>
                                    </p:animEffec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6" presetSubtype="21">
                                  <p:stCondLst>
                                    <p:cond delay="0"/>
                                  </p:stCondLst>
                                  <p:childTnLst>
                                    <p:set>
                                      <p:cBhvr>
                                        <p:cTn id="144" dur="1" fill="hold">
                                          <p:stCondLst>
                                            <p:cond delay="0"/>
                                          </p:stCondLst>
                                        </p:cTn>
                                        <p:tgtEl>
                                          <p:spTgt spid="453">
                                            <p:txEl>
                                              <p:pRg st="1" end="1"/>
                                            </p:txEl>
                                          </p:spTgt>
                                        </p:tgtEl>
                                        <p:attrNameLst>
                                          <p:attrName>style.visibility</p:attrName>
                                        </p:attrNameLst>
                                      </p:cBhvr>
                                      <p:to>
                                        <p:strVal val="visible"/>
                                      </p:to>
                                    </p:set>
                                    <p:animEffect filter="barn(inVertical)" transition="in">
                                      <p:cBhvr additive="repl">
                                        <p:cTn id="145" dur="500"/>
                                        <p:tgtEl>
                                          <p:spTgt spid="453">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8" name="CustomShape 1"/>
          <p:cNvSpPr/>
          <p:nvPr/>
        </p:nvSpPr>
        <p:spPr>
          <a:xfrm>
            <a:off x="7865640" y="484560"/>
            <a:ext cx="3674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600" spc="-1" strike="noStrike" cap="all">
                <a:solidFill>
                  <a:srgbClr val="0070c0"/>
                </a:solidFill>
                <a:latin typeface="Rockwell Condensed"/>
                <a:ea typeface="DejaVu Sans"/>
              </a:rPr>
              <a:t>I.4.1 Quản Lí bộ nhớ ảo Phân trang</a:t>
            </a:r>
            <a:endParaRPr b="0" lang="en-US" sz="3600" spc="-1" strike="noStrike">
              <a:latin typeface="Arial"/>
            </a:endParaRPr>
          </a:p>
        </p:txBody>
      </p:sp>
      <p:pic>
        <p:nvPicPr>
          <p:cNvPr id="459" name="Picture 3" descr=""/>
          <p:cNvPicPr/>
          <p:nvPr/>
        </p:nvPicPr>
        <p:blipFill>
          <a:blip r:embed="rId1"/>
          <a:srcRect l="208" t="0" r="4237" b="0"/>
          <a:stretch/>
        </p:blipFill>
        <p:spPr>
          <a:xfrm>
            <a:off x="633960" y="640080"/>
            <a:ext cx="6909120" cy="5585040"/>
          </a:xfrm>
          <a:prstGeom prst="rect">
            <a:avLst/>
          </a:prstGeom>
          <a:ln>
            <a:noFill/>
          </a:ln>
        </p:spPr>
      </p:pic>
      <p:sp>
        <p:nvSpPr>
          <p:cNvPr id="460" name="CustomShape 2"/>
          <p:cNvSpPr/>
          <p:nvPr/>
        </p:nvSpPr>
        <p:spPr>
          <a:xfrm>
            <a:off x="7865640" y="2743560"/>
            <a:ext cx="3674160" cy="1605960"/>
          </a:xfrm>
          <a:prstGeom prst="rect">
            <a:avLst/>
          </a:prstGeom>
          <a:noFill/>
          <a:ln>
            <a:noFill/>
          </a:ln>
        </p:spPr>
        <p:style>
          <a:lnRef idx="0"/>
          <a:fillRef idx="0"/>
          <a:effectRef idx="0"/>
          <a:fontRef idx="minor"/>
        </p:style>
        <p:txBody>
          <a:bodyPr lIns="90000" rIns="90000" tIns="45000" bIns="45000">
            <a:normAutofit fontScale="88000"/>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Thí dụ về bảng đặc tả trang và qui trình đỗi địa chỉ ảo sang địa chỉ thật. </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Theo hình bên, phần mềm truy xuất ô nhớ ảo ở địa chỉ 8196 thì máy truy xuất RAM ở địa chỉ 24580.</a:t>
            </a:r>
            <a:endParaRPr b="0" lang="en-US" sz="1600" spc="-1" strike="noStrike">
              <a:latin typeface="Arial"/>
            </a:endParaRPr>
          </a:p>
        </p:txBody>
      </p:sp>
      <p:sp>
        <p:nvSpPr>
          <p:cNvPr id="461"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88FCCE5D-2273-483B-8C0C-33C2364F726A}"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2" name="CustomShape 1"/>
          <p:cNvSpPr/>
          <p:nvPr/>
        </p:nvSpPr>
        <p:spPr>
          <a:xfrm>
            <a:off x="6400800" y="484560"/>
            <a:ext cx="529632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4000" spc="-1" strike="noStrike" cap="all">
                <a:solidFill>
                  <a:srgbClr val="0070c0"/>
                </a:solidFill>
                <a:latin typeface="Rockwell Condensed"/>
                <a:ea typeface="DejaVu Sans"/>
              </a:rPr>
              <a:t>I.4.2 Quản Lí bộ nhớ ảo Phân ĐOẠN</a:t>
            </a:r>
            <a:endParaRPr b="0" lang="en-US" sz="4000" spc="-1" strike="noStrike">
              <a:latin typeface="Arial"/>
            </a:endParaRPr>
          </a:p>
        </p:txBody>
      </p:sp>
      <p:pic>
        <p:nvPicPr>
          <p:cNvPr id="463" name="Picture 3" descr=""/>
          <p:cNvPicPr/>
          <p:nvPr/>
        </p:nvPicPr>
        <p:blipFill>
          <a:blip r:embed="rId1"/>
          <a:stretch/>
        </p:blipFill>
        <p:spPr>
          <a:xfrm>
            <a:off x="633960" y="812520"/>
            <a:ext cx="5109120" cy="5240160"/>
          </a:xfrm>
          <a:prstGeom prst="rect">
            <a:avLst/>
          </a:prstGeom>
          <a:ln>
            <a:noFill/>
          </a:ln>
        </p:spPr>
      </p:pic>
      <p:sp>
        <p:nvSpPr>
          <p:cNvPr id="464" name="CustomShape 2"/>
          <p:cNvSpPr/>
          <p:nvPr/>
        </p:nvSpPr>
        <p:spPr>
          <a:xfrm>
            <a:off x="6400800" y="2121480"/>
            <a:ext cx="529632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Trong kỹ thuật phân trang, mặc dù không gian ảo mà chương trình có thể truy xuất có kích thước rất lớn (4GB), nhưng nó là không gian phẳng nên 1 số chương trình lớn vẫn còn gặp phiền hà sau đây :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chương trình tự chia không gian ảo của mình ra thành nhiều partition khác nhau để chứa những thông tin độc lập cần được xử lý, trong quá trình chạy, nếu 1 trong các partition không đủ chỗ chứa thông tin thì chương trình sẽ bị dừng độ ngột.</a:t>
            </a:r>
            <a:endParaRPr b="0" lang="en-US" sz="1800" spc="-1" strike="noStrike">
              <a:latin typeface="Arial"/>
            </a:endParaRPr>
          </a:p>
        </p:txBody>
      </p:sp>
      <p:grpSp>
        <p:nvGrpSpPr>
          <p:cNvPr id="465" name="Group 3"/>
          <p:cNvGrpSpPr/>
          <p:nvPr/>
        </p:nvGrpSpPr>
        <p:grpSpPr>
          <a:xfrm>
            <a:off x="11401560" y="6229800"/>
            <a:ext cx="453960" cy="453960"/>
            <a:chOff x="11401560" y="6229800"/>
            <a:chExt cx="453960" cy="453960"/>
          </a:xfrm>
        </p:grpSpPr>
        <p:sp>
          <p:nvSpPr>
            <p:cNvPr id="466"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67"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68"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AEDC2F43-D597-4771-AC68-201CCEDA3529}"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checker dir="horz"/>
  </p:transition>
  <p:timing>
    <p:tnLst>
      <p:par>
        <p:cTn id="146" dur="indefinite" restart="never" nodeType="tmRoot">
          <p:childTnLst>
            <p:seq>
              <p:cTn id="147" dur="indefinite" nodeType="mainSeq">
                <p:childTnLst>
                  <p:par>
                    <p:cTn id="148" fill="hold">
                      <p:stCondLst>
                        <p:cond delay="indefinite"/>
                      </p:stCondLst>
                      <p:childTnLst>
                        <p:par>
                          <p:cTn id="149" fill="hold">
                            <p:stCondLst>
                              <p:cond delay="0"/>
                            </p:stCondLst>
                            <p:childTnLst>
                              <p:par>
                                <p:cTn id="150" nodeType="clickEffect" fill="hold" presetClass="entr" presetID="42">
                                  <p:stCondLst>
                                    <p:cond delay="0"/>
                                  </p:stCondLst>
                                  <p:childTnLst>
                                    <p:set>
                                      <p:cBhvr>
                                        <p:cTn id="151" dur="1" fill="hold">
                                          <p:stCondLst>
                                            <p:cond delay="0"/>
                                          </p:stCondLst>
                                        </p:cTn>
                                        <p:tgtEl>
                                          <p:spTgt spid="464">
                                            <p:txEl>
                                              <p:pRg st="0" end="0"/>
                                            </p:txEl>
                                          </p:spTgt>
                                        </p:tgtEl>
                                        <p:attrNameLst>
                                          <p:attrName>style.visibility</p:attrName>
                                        </p:attrNameLst>
                                      </p:cBhvr>
                                      <p:to>
                                        <p:strVal val="visible"/>
                                      </p:to>
                                    </p:set>
                                    <p:animEffect filter="fade" transition="in">
                                      <p:cBhvr additive="repl">
                                        <p:cTn id="152" dur="1000"/>
                                        <p:tgtEl>
                                          <p:spTgt spid="464">
                                            <p:txEl>
                                              <p:pRg st="0" end="0"/>
                                            </p:txEl>
                                          </p:spTgt>
                                        </p:tgtEl>
                                      </p:cBhvr>
                                    </p:animEffect>
                                    <p:anim calcmode="lin" valueType="num">
                                      <p:cBhvr additive="repl">
                                        <p:cTn id="153" dur="1000" fill="hold"/>
                                        <p:tgtEl>
                                          <p:spTgt spid="464">
                                            <p:txEl>
                                              <p:pRg st="0" end="0"/>
                                            </p:txEl>
                                          </p:spTgt>
                                        </p:tgtEl>
                                        <p:attrNameLst>
                                          <p:attrName>ppt_x</p:attrName>
                                        </p:attrNameLst>
                                      </p:cBhvr>
                                      <p:tavLst>
                                        <p:tav tm="0">
                                          <p:val>
                                            <p:strVal val="#ppt_x"/>
                                          </p:val>
                                        </p:tav>
                                        <p:tav tm="100000">
                                          <p:val>
                                            <p:strVal val="#ppt_x"/>
                                          </p:val>
                                        </p:tav>
                                      </p:tavLst>
                                    </p:anim>
                                    <p:anim calcmode="lin" valueType="num">
                                      <p:cBhvr additive="repl">
                                        <p:cTn id="154" dur="1000" fill="hold"/>
                                        <p:tgtEl>
                                          <p:spTgt spid="46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6" presetSubtype="21">
                                  <p:stCondLst>
                                    <p:cond delay="0"/>
                                  </p:stCondLst>
                                  <p:childTnLst>
                                    <p:set>
                                      <p:cBhvr>
                                        <p:cTn id="158" dur="1" fill="hold">
                                          <p:stCondLst>
                                            <p:cond delay="0"/>
                                          </p:stCondLst>
                                        </p:cTn>
                                        <p:tgtEl>
                                          <p:spTgt spid="464">
                                            <p:txEl>
                                              <p:pRg st="1" end="1"/>
                                            </p:txEl>
                                          </p:spTgt>
                                        </p:tgtEl>
                                        <p:attrNameLst>
                                          <p:attrName>style.visibility</p:attrName>
                                        </p:attrNameLst>
                                      </p:cBhvr>
                                      <p:to>
                                        <p:strVal val="visible"/>
                                      </p:to>
                                    </p:set>
                                    <p:animEffect filter="barn(inVertical)" transition="in">
                                      <p:cBhvr additive="repl">
                                        <p:cTn id="159" dur="500"/>
                                        <p:tgtEl>
                                          <p:spTgt spid="464">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9"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I.4.2 Quản Lí bộ nhớ ảo Phân ĐOẠN</a:t>
            </a:r>
            <a:endParaRPr b="0" lang="en-US" sz="3200" spc="-1" strike="noStrike">
              <a:latin typeface="Arial"/>
            </a:endParaRPr>
          </a:p>
        </p:txBody>
      </p:sp>
      <p:pic>
        <p:nvPicPr>
          <p:cNvPr id="470" name="Picture 4" descr=""/>
          <p:cNvPicPr/>
          <p:nvPr/>
        </p:nvPicPr>
        <p:blipFill>
          <a:blip r:embed="rId1"/>
          <a:stretch/>
        </p:blipFill>
        <p:spPr>
          <a:xfrm>
            <a:off x="633960" y="1687680"/>
            <a:ext cx="6878880" cy="3489480"/>
          </a:xfrm>
          <a:prstGeom prst="rect">
            <a:avLst/>
          </a:prstGeom>
          <a:ln>
            <a:noFill/>
          </a:ln>
        </p:spPr>
      </p:pic>
      <p:sp>
        <p:nvSpPr>
          <p:cNvPr id="471" name="CustomShape 2"/>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Condensed"/>
                <a:ea typeface="DejaVu Sans"/>
              </a:rPr>
              <a:t>Do đó, thay vì cấp phát cho chương trình 1 không gian phằng duy nhất, nếu hệ thống cấp phát cho chương trình các không gian bộ nhớ độc lập có kích thước thay đổi động theo nhu cầu (miễn sao tổng kích thước của chúng bị hạn chế trên nào đó) như hình sau thì chương trình sẽ không gặp vần đề tràn bộ nhớ như slide trước :</a:t>
            </a:r>
            <a:endParaRPr b="0" lang="en-US" sz="1800" spc="-1" strike="noStrike">
              <a:latin typeface="Arial"/>
            </a:endParaRPr>
          </a:p>
        </p:txBody>
      </p:sp>
      <p:grpSp>
        <p:nvGrpSpPr>
          <p:cNvPr id="472" name="Group 3"/>
          <p:cNvGrpSpPr/>
          <p:nvPr/>
        </p:nvGrpSpPr>
        <p:grpSpPr>
          <a:xfrm>
            <a:off x="11401560" y="6229800"/>
            <a:ext cx="453960" cy="453960"/>
            <a:chOff x="11401560" y="6229800"/>
            <a:chExt cx="453960" cy="453960"/>
          </a:xfrm>
        </p:grpSpPr>
        <p:sp>
          <p:nvSpPr>
            <p:cNvPr id="473"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74"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75"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EB265D9-E678-4944-86F9-0A05169FF49E}"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6" presetSubtype="21">
                                  <p:stCondLst>
                                    <p:cond delay="0"/>
                                  </p:stCondLst>
                                  <p:childTnLst>
                                    <p:set>
                                      <p:cBhvr>
                                        <p:cTn id="165" dur="1" fill="hold">
                                          <p:stCondLst>
                                            <p:cond delay="0"/>
                                          </p:stCondLst>
                                        </p:cTn>
                                        <p:tgtEl>
                                          <p:spTgt spid="471">
                                            <p:txEl>
                                              <p:pRg st="0" end="0"/>
                                            </p:txEl>
                                          </p:spTgt>
                                        </p:tgtEl>
                                        <p:attrNameLst>
                                          <p:attrName>style.visibility</p:attrName>
                                        </p:attrNameLst>
                                      </p:cBhvr>
                                      <p:to>
                                        <p:strVal val="visible"/>
                                      </p:to>
                                    </p:set>
                                    <p:animEffect filter="barn(inVertical)" transition="in">
                                      <p:cBhvr additive="repl">
                                        <p:cTn id="166" dur="500"/>
                                        <p:tgtEl>
                                          <p:spTgt spid="471">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70c0"/>
                </a:solidFill>
                <a:latin typeface="Rockwell Condensed"/>
                <a:ea typeface="DejaVu Sans"/>
              </a:rPr>
              <a:t>I.4.2 Quản Lí bộ nhớ ảo Phân ĐOẠN</a:t>
            </a:r>
            <a:endParaRPr b="0" lang="en-US" sz="5400" spc="-1" strike="noStrike">
              <a:latin typeface="Arial"/>
            </a:endParaRPr>
          </a:p>
        </p:txBody>
      </p:sp>
      <p:sp>
        <p:nvSpPr>
          <p:cNvPr id="477" name="CustomShape 2"/>
          <p:cNvSpPr/>
          <p:nvPr/>
        </p:nvSpPr>
        <p:spPr>
          <a:xfrm>
            <a:off x="1069920" y="2121480"/>
            <a:ext cx="10055160" cy="4047480"/>
          </a:xfrm>
          <a:prstGeom prst="rect">
            <a:avLst/>
          </a:prstGeom>
          <a:noFill/>
          <a:ln>
            <a:noFill/>
          </a:ln>
        </p:spPr>
        <p:style>
          <a:lnRef idx="0"/>
          <a:fillRef idx="0"/>
          <a:effectRef idx="0"/>
          <a:fontRef idx="minor"/>
        </p:style>
        <p:txBody>
          <a:bodyPr lIns="90000" rIns="90000" tIns="45000" bIns="45000">
            <a:no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Nguyên lý hoạt động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1. khi lập trình, chương trình được phép truy xuất dữ liệu trong nhiều không gian khác nhau, mỗi không gian được gọi là segment. Mỗi segment có kích thước thay đổi được theo thời gian, ô nhớ đầu tiên của mỗi segment luôn bắt đầu từ 0.</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2. Bộ nhớ RAM có kích thước nhỏ nào đó. Các segment của chương trình thường nắm trên đĩa cứng, khi cần thiết segment sẽ được nạp vào 1 vùng thích hợp trong RAM.</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3. Tại từng thời điểm, 1 vùng nhớ RAM thật chứa tốt đa 1 segment ảo, nhưng theo thời gian nó có thể chứa nhiều segment ảo khác nhau.</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4. Khi ứng dụng truy xuất 1 ô nhớ, nó xác định địa chỉ ô nhớ dạng phân cấp : segment + offset.</a:t>
            </a:r>
            <a:endParaRPr b="0" lang="en-US" sz="2000" spc="-1" strike="noStrike">
              <a:latin typeface="Arial"/>
            </a:endParaRPr>
          </a:p>
        </p:txBody>
      </p:sp>
      <p:sp>
        <p:nvSpPr>
          <p:cNvPr id="478"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03967495-1D43-4596-9FDB-F2865E6A68FD}"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push dir="u"/>
  </p:transition>
  <p:timing>
    <p:tnLst>
      <p:par>
        <p:cTn id="167" dur="indefinite" restart="never" nodeType="tmRoot">
          <p:childTnLst>
            <p:seq>
              <p:cTn id="168" dur="indefinite" nodeType="mainSeq">
                <p:childTnLst>
                  <p:par>
                    <p:cTn id="169" fill="hold">
                      <p:stCondLst>
                        <p:cond delay="indefinite"/>
                      </p:stCondLst>
                      <p:childTnLst>
                        <p:par>
                          <p:cTn id="170" fill="hold">
                            <p:stCondLst>
                              <p:cond delay="0"/>
                            </p:stCondLst>
                            <p:childTnLst>
                              <p:par>
                                <p:cTn id="171" nodeType="clickEffect" fill="hold" presetClass="entr" presetID="42">
                                  <p:stCondLst>
                                    <p:cond delay="0"/>
                                  </p:stCondLst>
                                  <p:childTnLst>
                                    <p:set>
                                      <p:cBhvr>
                                        <p:cTn id="172" dur="1" fill="hold">
                                          <p:stCondLst>
                                            <p:cond delay="0"/>
                                          </p:stCondLst>
                                        </p:cTn>
                                        <p:tgtEl>
                                          <p:spTgt spid="476"/>
                                        </p:tgtEl>
                                        <p:attrNameLst>
                                          <p:attrName>style.visibility</p:attrName>
                                        </p:attrNameLst>
                                      </p:cBhvr>
                                      <p:to>
                                        <p:strVal val="visible"/>
                                      </p:to>
                                    </p:set>
                                    <p:animEffect filter="fade" transition="in">
                                      <p:cBhvr additive="repl">
                                        <p:cTn id="173" dur="1000"/>
                                        <p:tgtEl>
                                          <p:spTgt spid="476"/>
                                        </p:tgtEl>
                                      </p:cBhvr>
                                    </p:animEffect>
                                    <p:anim calcmode="lin" valueType="num">
                                      <p:cBhvr additive="repl">
                                        <p:cTn id="174" dur="1000" fill="hold"/>
                                        <p:tgtEl>
                                          <p:spTgt spid="476"/>
                                        </p:tgtEl>
                                        <p:attrNameLst>
                                          <p:attrName>ppt_x</p:attrName>
                                        </p:attrNameLst>
                                      </p:cBhvr>
                                      <p:tavLst>
                                        <p:tav tm="0">
                                          <p:val>
                                            <p:strVal val="#ppt_x"/>
                                          </p:val>
                                        </p:tav>
                                        <p:tav tm="100000">
                                          <p:val>
                                            <p:strVal val="#ppt_x"/>
                                          </p:val>
                                        </p:tav>
                                      </p:tavLst>
                                    </p:anim>
                                    <p:anim calcmode="lin" valueType="num">
                                      <p:cBhvr additive="repl">
                                        <p:cTn id="175" dur="1000" fill="hold"/>
                                        <p:tgtEl>
                                          <p:spTgt spid="476"/>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6" presetSubtype="21">
                                  <p:stCondLst>
                                    <p:cond delay="0"/>
                                  </p:stCondLst>
                                  <p:childTnLst>
                                    <p:set>
                                      <p:cBhvr>
                                        <p:cTn id="179" dur="1" fill="hold">
                                          <p:stCondLst>
                                            <p:cond delay="0"/>
                                          </p:stCondLst>
                                        </p:cTn>
                                        <p:tgtEl>
                                          <p:spTgt spid="477">
                                            <p:txEl>
                                              <p:pRg st="0" end="0"/>
                                            </p:txEl>
                                          </p:spTgt>
                                        </p:tgtEl>
                                        <p:attrNameLst>
                                          <p:attrName>style.visibility</p:attrName>
                                        </p:attrNameLst>
                                      </p:cBhvr>
                                      <p:to>
                                        <p:strVal val="visible"/>
                                      </p:to>
                                    </p:set>
                                    <p:animEffect filter="barn(inVertical)" transition="in">
                                      <p:cBhvr additive="repl">
                                        <p:cTn id="180" dur="500"/>
                                        <p:tgtEl>
                                          <p:spTgt spid="477">
                                            <p:txEl>
                                              <p:pRg st="0" end="0"/>
                                            </p:txEl>
                                          </p:spTgt>
                                        </p:tgtEl>
                                      </p:cBhvr>
                                    </p:animEffect>
                                  </p:childTnLst>
                                </p:cTn>
                              </p:par>
                              <p:par>
                                <p:cTn id="181" nodeType="withEffect" fill="hold" presetClass="entr" presetID="16" presetSubtype="21">
                                  <p:stCondLst>
                                    <p:cond delay="0"/>
                                  </p:stCondLst>
                                  <p:childTnLst>
                                    <p:set>
                                      <p:cBhvr>
                                        <p:cTn id="182" dur="1" fill="hold">
                                          <p:stCondLst>
                                            <p:cond delay="0"/>
                                          </p:stCondLst>
                                        </p:cTn>
                                        <p:tgtEl>
                                          <p:spTgt spid="477">
                                            <p:txEl>
                                              <p:pRg st="1" end="1"/>
                                            </p:txEl>
                                          </p:spTgt>
                                        </p:tgtEl>
                                        <p:attrNameLst>
                                          <p:attrName>style.visibility</p:attrName>
                                        </p:attrNameLst>
                                      </p:cBhvr>
                                      <p:to>
                                        <p:strVal val="visible"/>
                                      </p:to>
                                    </p:set>
                                    <p:animEffect filter="barn(inVertical)" transition="in">
                                      <p:cBhvr additive="repl">
                                        <p:cTn id="183" dur="500"/>
                                        <p:tgtEl>
                                          <p:spTgt spid="477">
                                            <p:txEl>
                                              <p:pRg st="1" end="1"/>
                                            </p:txEl>
                                          </p:spTgt>
                                        </p:tgtEl>
                                      </p:cBhvr>
                                    </p:animEffect>
                                  </p:childTnLst>
                                </p:cTn>
                              </p:par>
                              <p:par>
                                <p:cTn id="184" nodeType="withEffect" fill="hold" presetClass="entr" presetID="26">
                                  <p:stCondLst>
                                    <p:cond delay="0"/>
                                  </p:stCondLst>
                                  <p:childTnLst>
                                    <p:set>
                                      <p:cBhvr>
                                        <p:cTn id="185" dur="1" fill="hold">
                                          <p:stCondLst>
                                            <p:cond delay="0"/>
                                          </p:stCondLst>
                                        </p:cTn>
                                        <p:tgtEl>
                                          <p:spTgt spid="477">
                                            <p:txEl>
                                              <p:pRg st="2" end="2"/>
                                            </p:txEl>
                                          </p:spTgt>
                                        </p:tgtEl>
                                        <p:attrNameLst>
                                          <p:attrName>style.visibility</p:attrName>
                                        </p:attrNameLst>
                                      </p:cBhvr>
                                      <p:to>
                                        <p:strVal val="visible"/>
                                      </p:to>
                                    </p:set>
                                    <p:animEffect filter="wipe(down)" transition="in">
                                      <p:cBhvr additive="repl">
                                        <p:cTn id="186" dur="580">
                                          <p:stCondLst>
                                            <p:cond delay="0"/>
                                          </p:stCondLst>
                                        </p:cTn>
                                        <p:tgtEl>
                                          <p:spTgt spid="477">
                                            <p:txEl>
                                              <p:pRg st="2" end="2"/>
                                            </p:txEl>
                                          </p:spTgt>
                                        </p:tgtEl>
                                      </p:cBhvr>
                                    </p:animEffect>
                                    <p:anim calcmode="lin" valueType="num">
                                      <p:cBhvr additive="repl">
                                        <p:cTn id="187" dur="1822">
                                          <p:stCondLst>
                                            <p:cond delay="0"/>
                                          </p:stCondLst>
                                        </p:cTn>
                                        <p:tgtEl>
                                          <p:spTgt spid="477">
                                            <p:txEl>
                                              <p:pRg st="2" end="2"/>
                                            </p:txEl>
                                          </p:spTgt>
                                        </p:tgtEl>
                                        <p:attrNameLst>
                                          <p:attrName>ppt_x</p:attrName>
                                        </p:attrNameLst>
                                      </p:cBhvr>
                                      <p:tavLst>
                                        <p:tav tm="0">
                                          <p:val>
                                            <p:strVal val="#ppt_x-0.25"/>
                                          </p:val>
                                        </p:tav>
                                        <p:tav tm="100000">
                                          <p:val>
                                            <p:strVal val="#ppt_x"/>
                                          </p:val>
                                        </p:tav>
                                      </p:tavLst>
                                    </p:anim>
                                    <p:anim calcmode="lin" valueType="num">
                                      <p:cBhvr additive="repl">
                                        <p:cTn id="188" dur="664">
                                          <p:stCondLst>
                                            <p:cond delay="0"/>
                                          </p:stCondLst>
                                        </p:cTn>
                                        <p:tgtEl>
                                          <p:spTgt spid="477">
                                            <p:txEl>
                                              <p:pRg st="2" end="2"/>
                                            </p:txEl>
                                          </p:spTgt>
                                        </p:tgtEl>
                                        <p:attrNameLst>
                                          <p:attrName>ppt_y</p:attrName>
                                        </p:attrNameLst>
                                      </p:cBhvr>
                                      <p:tavLst>
                                        <p:tav tm="0">
                                          <p:val>
                                            <p:fltVal val="0.5"/>
                                          </p:val>
                                        </p:tav>
                                        <p:tav tm="100000">
                                          <p:val>
                                            <p:fltVal val="1"/>
                                          </p:val>
                                        </p:tav>
                                      </p:tavLst>
                                    </p:anim>
                                    <p:anim calcmode="lin" valueType="num">
                                      <p:cBhvr additive="repl">
                                        <p:cTn id="189" dur="664">
                                          <p:stCondLst>
                                            <p:cond delay="664"/>
                                          </p:stCondLst>
                                        </p:cTn>
                                        <p:tgtEl>
                                          <p:spTgt spid="477">
                                            <p:txEl>
                                              <p:pRg st="2" end="2"/>
                                            </p:txEl>
                                          </p:spTgt>
                                        </p:tgtEl>
                                        <p:attrNameLst>
                                          <p:attrName>ppt_y</p:attrName>
                                        </p:attrNameLst>
                                      </p:cBhvr>
                                      <p:tavLst>
                                        <p:tav tm="0">
                                          <p:val>
                                            <p:fltVal val="0"/>
                                          </p:val>
                                        </p:tav>
                                        <p:tav tm="100000">
                                          <p:val>
                                            <p:fltVal val="1"/>
                                          </p:val>
                                        </p:tav>
                                      </p:tavLst>
                                    </p:anim>
                                    <p:anim calcmode="lin" valueType="num">
                                      <p:cBhvr additive="repl">
                                        <p:cTn id="190" dur="332">
                                          <p:stCondLst>
                                            <p:cond delay="1324"/>
                                          </p:stCondLst>
                                        </p:cTn>
                                        <p:tgtEl>
                                          <p:spTgt spid="477">
                                            <p:txEl>
                                              <p:pRg st="2" end="2"/>
                                            </p:txEl>
                                          </p:spTgt>
                                        </p:tgtEl>
                                        <p:attrNameLst>
                                          <p:attrName>ppt_y</p:attrName>
                                        </p:attrNameLst>
                                      </p:cBhvr>
                                      <p:tavLst>
                                        <p:tav tm="0">
                                          <p:val>
                                            <p:fltVal val="0"/>
                                          </p:val>
                                        </p:tav>
                                        <p:tav tm="100000">
                                          <p:val>
                                            <p:fltVal val="1"/>
                                          </p:val>
                                        </p:tav>
                                      </p:tavLst>
                                    </p:anim>
                                    <p:anim calcmode="lin" valueType="num">
                                      <p:cBhvr additive="repl">
                                        <p:cTn id="191" dur="164">
                                          <p:stCondLst>
                                            <p:cond delay="1656"/>
                                          </p:stCondLst>
                                        </p:cTn>
                                        <p:tgtEl>
                                          <p:spTgt spid="477">
                                            <p:txEl>
                                              <p:pRg st="2" end="2"/>
                                            </p:txEl>
                                          </p:spTgt>
                                        </p:tgtEl>
                                        <p:attrNameLst>
                                          <p:attrName>ppt_y</p:attrName>
                                        </p:attrNameLst>
                                      </p:cBhvr>
                                      <p:tavLst>
                                        <p:tav tm="0">
                                          <p:val>
                                            <p:fltVal val="0"/>
                                          </p:val>
                                        </p:tav>
                                        <p:tav tm="100000">
                                          <p:val>
                                            <p:fltVal val="1"/>
                                          </p:val>
                                        </p:tav>
                                      </p:tavLst>
                                    </p:anim>
                                  </p:childTnLst>
                                </p:cTn>
                              </p:par>
                              <p:par>
                                <p:cTn id="192" nodeType="withEffect" fill="hold" presetClass="entr" presetID="26">
                                  <p:stCondLst>
                                    <p:cond delay="0"/>
                                  </p:stCondLst>
                                  <p:childTnLst>
                                    <p:set>
                                      <p:cBhvr>
                                        <p:cTn id="193" dur="1" fill="hold">
                                          <p:stCondLst>
                                            <p:cond delay="0"/>
                                          </p:stCondLst>
                                        </p:cTn>
                                        <p:tgtEl>
                                          <p:spTgt spid="477">
                                            <p:txEl>
                                              <p:pRg st="3" end="3"/>
                                            </p:txEl>
                                          </p:spTgt>
                                        </p:tgtEl>
                                        <p:attrNameLst>
                                          <p:attrName>style.visibility</p:attrName>
                                        </p:attrNameLst>
                                      </p:cBhvr>
                                      <p:to>
                                        <p:strVal val="visible"/>
                                      </p:to>
                                    </p:set>
                                    <p:animEffect filter="wipe(down)" transition="in">
                                      <p:cBhvr additive="repl">
                                        <p:cTn id="194" dur="580">
                                          <p:stCondLst>
                                            <p:cond delay="0"/>
                                          </p:stCondLst>
                                        </p:cTn>
                                        <p:tgtEl>
                                          <p:spTgt spid="477">
                                            <p:txEl>
                                              <p:pRg st="3" end="3"/>
                                            </p:txEl>
                                          </p:spTgt>
                                        </p:tgtEl>
                                      </p:cBhvr>
                                    </p:animEffect>
                                    <p:anim calcmode="lin" valueType="num">
                                      <p:cBhvr additive="repl">
                                        <p:cTn id="195" dur="1822">
                                          <p:stCondLst>
                                            <p:cond delay="0"/>
                                          </p:stCondLst>
                                        </p:cTn>
                                        <p:tgtEl>
                                          <p:spTgt spid="477">
                                            <p:txEl>
                                              <p:pRg st="3" end="3"/>
                                            </p:txEl>
                                          </p:spTgt>
                                        </p:tgtEl>
                                        <p:attrNameLst>
                                          <p:attrName>ppt_x</p:attrName>
                                        </p:attrNameLst>
                                      </p:cBhvr>
                                      <p:tavLst>
                                        <p:tav tm="0">
                                          <p:val>
                                            <p:strVal val="#ppt_x-0.25"/>
                                          </p:val>
                                        </p:tav>
                                        <p:tav tm="100000">
                                          <p:val>
                                            <p:strVal val="#ppt_x"/>
                                          </p:val>
                                        </p:tav>
                                      </p:tavLst>
                                    </p:anim>
                                    <p:anim calcmode="lin" valueType="num">
                                      <p:cBhvr additive="repl">
                                        <p:cTn id="196" dur="664">
                                          <p:stCondLst>
                                            <p:cond delay="0"/>
                                          </p:stCondLst>
                                        </p:cTn>
                                        <p:tgtEl>
                                          <p:spTgt spid="477">
                                            <p:txEl>
                                              <p:pRg st="3" end="3"/>
                                            </p:txEl>
                                          </p:spTgt>
                                        </p:tgtEl>
                                        <p:attrNameLst>
                                          <p:attrName>ppt_y</p:attrName>
                                        </p:attrNameLst>
                                      </p:cBhvr>
                                      <p:tavLst>
                                        <p:tav tm="0">
                                          <p:val>
                                            <p:fltVal val="0.5"/>
                                          </p:val>
                                        </p:tav>
                                        <p:tav tm="100000">
                                          <p:val>
                                            <p:fltVal val="1"/>
                                          </p:val>
                                        </p:tav>
                                      </p:tavLst>
                                    </p:anim>
                                    <p:anim calcmode="lin" valueType="num">
                                      <p:cBhvr additive="repl">
                                        <p:cTn id="197" dur="664">
                                          <p:stCondLst>
                                            <p:cond delay="664"/>
                                          </p:stCondLst>
                                        </p:cTn>
                                        <p:tgtEl>
                                          <p:spTgt spid="477">
                                            <p:txEl>
                                              <p:pRg st="3" end="3"/>
                                            </p:txEl>
                                          </p:spTgt>
                                        </p:tgtEl>
                                        <p:attrNameLst>
                                          <p:attrName>ppt_y</p:attrName>
                                        </p:attrNameLst>
                                      </p:cBhvr>
                                      <p:tavLst>
                                        <p:tav tm="0">
                                          <p:val>
                                            <p:fltVal val="0"/>
                                          </p:val>
                                        </p:tav>
                                        <p:tav tm="100000">
                                          <p:val>
                                            <p:fltVal val="1"/>
                                          </p:val>
                                        </p:tav>
                                      </p:tavLst>
                                    </p:anim>
                                    <p:anim calcmode="lin" valueType="num">
                                      <p:cBhvr additive="repl">
                                        <p:cTn id="198" dur="332">
                                          <p:stCondLst>
                                            <p:cond delay="1324"/>
                                          </p:stCondLst>
                                        </p:cTn>
                                        <p:tgtEl>
                                          <p:spTgt spid="477">
                                            <p:txEl>
                                              <p:pRg st="3" end="3"/>
                                            </p:txEl>
                                          </p:spTgt>
                                        </p:tgtEl>
                                        <p:attrNameLst>
                                          <p:attrName>ppt_y</p:attrName>
                                        </p:attrNameLst>
                                      </p:cBhvr>
                                      <p:tavLst>
                                        <p:tav tm="0">
                                          <p:val>
                                            <p:fltVal val="0"/>
                                          </p:val>
                                        </p:tav>
                                        <p:tav tm="100000">
                                          <p:val>
                                            <p:fltVal val="1"/>
                                          </p:val>
                                        </p:tav>
                                      </p:tavLst>
                                    </p:anim>
                                    <p:anim calcmode="lin" valueType="num">
                                      <p:cBhvr additive="repl">
                                        <p:cTn id="199" dur="164">
                                          <p:stCondLst>
                                            <p:cond delay="1656"/>
                                          </p:stCondLst>
                                        </p:cTn>
                                        <p:tgtEl>
                                          <p:spTgt spid="477">
                                            <p:txEl>
                                              <p:pRg st="3" end="3"/>
                                            </p:txEl>
                                          </p:spTgt>
                                        </p:tgtEl>
                                        <p:attrNameLst>
                                          <p:attrName>ppt_y</p:attrName>
                                        </p:attrNameLst>
                                      </p:cBhvr>
                                      <p:tavLst>
                                        <p:tav tm="0">
                                          <p:val>
                                            <p:fltVal val="0"/>
                                          </p:val>
                                        </p:tav>
                                        <p:tav tm="100000">
                                          <p:val>
                                            <p:fltVal val="1"/>
                                          </p:val>
                                        </p:tav>
                                      </p:tavLst>
                                    </p:anim>
                                  </p:childTnLst>
                                </p:cTn>
                              </p:par>
                              <p:par>
                                <p:cTn id="200" nodeType="withEffect" fill="hold" presetClass="entr" presetID="26">
                                  <p:stCondLst>
                                    <p:cond delay="0"/>
                                  </p:stCondLst>
                                  <p:childTnLst>
                                    <p:set>
                                      <p:cBhvr>
                                        <p:cTn id="201" dur="1" fill="hold">
                                          <p:stCondLst>
                                            <p:cond delay="0"/>
                                          </p:stCondLst>
                                        </p:cTn>
                                        <p:tgtEl>
                                          <p:spTgt spid="477">
                                            <p:txEl>
                                              <p:pRg st="4" end="4"/>
                                            </p:txEl>
                                          </p:spTgt>
                                        </p:tgtEl>
                                        <p:attrNameLst>
                                          <p:attrName>style.visibility</p:attrName>
                                        </p:attrNameLst>
                                      </p:cBhvr>
                                      <p:to>
                                        <p:strVal val="visible"/>
                                      </p:to>
                                    </p:set>
                                    <p:animEffect filter="wipe(down)" transition="in">
                                      <p:cBhvr additive="repl">
                                        <p:cTn id="202" dur="580">
                                          <p:stCondLst>
                                            <p:cond delay="0"/>
                                          </p:stCondLst>
                                        </p:cTn>
                                        <p:tgtEl>
                                          <p:spTgt spid="477">
                                            <p:txEl>
                                              <p:pRg st="4" end="4"/>
                                            </p:txEl>
                                          </p:spTgt>
                                        </p:tgtEl>
                                      </p:cBhvr>
                                    </p:animEffect>
                                    <p:anim calcmode="lin" valueType="num">
                                      <p:cBhvr additive="repl">
                                        <p:cTn id="203" dur="1822">
                                          <p:stCondLst>
                                            <p:cond delay="0"/>
                                          </p:stCondLst>
                                        </p:cTn>
                                        <p:tgtEl>
                                          <p:spTgt spid="477">
                                            <p:txEl>
                                              <p:pRg st="4" end="4"/>
                                            </p:txEl>
                                          </p:spTgt>
                                        </p:tgtEl>
                                        <p:attrNameLst>
                                          <p:attrName>ppt_x</p:attrName>
                                        </p:attrNameLst>
                                      </p:cBhvr>
                                      <p:tavLst>
                                        <p:tav tm="0">
                                          <p:val>
                                            <p:strVal val="#ppt_x-0.25"/>
                                          </p:val>
                                        </p:tav>
                                        <p:tav tm="100000">
                                          <p:val>
                                            <p:strVal val="#ppt_x"/>
                                          </p:val>
                                        </p:tav>
                                      </p:tavLst>
                                    </p:anim>
                                    <p:anim calcmode="lin" valueType="num">
                                      <p:cBhvr additive="repl">
                                        <p:cTn id="204" dur="664">
                                          <p:stCondLst>
                                            <p:cond delay="0"/>
                                          </p:stCondLst>
                                        </p:cTn>
                                        <p:tgtEl>
                                          <p:spTgt spid="477">
                                            <p:txEl>
                                              <p:pRg st="4" end="4"/>
                                            </p:txEl>
                                          </p:spTgt>
                                        </p:tgtEl>
                                        <p:attrNameLst>
                                          <p:attrName>ppt_y</p:attrName>
                                        </p:attrNameLst>
                                      </p:cBhvr>
                                      <p:tavLst>
                                        <p:tav tm="0">
                                          <p:val>
                                            <p:fltVal val="0.5"/>
                                          </p:val>
                                        </p:tav>
                                        <p:tav tm="100000">
                                          <p:val>
                                            <p:fltVal val="1"/>
                                          </p:val>
                                        </p:tav>
                                      </p:tavLst>
                                    </p:anim>
                                    <p:anim calcmode="lin" valueType="num">
                                      <p:cBhvr additive="repl">
                                        <p:cTn id="205" dur="664">
                                          <p:stCondLst>
                                            <p:cond delay="664"/>
                                          </p:stCondLst>
                                        </p:cTn>
                                        <p:tgtEl>
                                          <p:spTgt spid="477">
                                            <p:txEl>
                                              <p:pRg st="4" end="4"/>
                                            </p:txEl>
                                          </p:spTgt>
                                        </p:tgtEl>
                                        <p:attrNameLst>
                                          <p:attrName>ppt_y</p:attrName>
                                        </p:attrNameLst>
                                      </p:cBhvr>
                                      <p:tavLst>
                                        <p:tav tm="0">
                                          <p:val>
                                            <p:fltVal val="0"/>
                                          </p:val>
                                        </p:tav>
                                        <p:tav tm="100000">
                                          <p:val>
                                            <p:fltVal val="1"/>
                                          </p:val>
                                        </p:tav>
                                      </p:tavLst>
                                    </p:anim>
                                    <p:anim calcmode="lin" valueType="num">
                                      <p:cBhvr additive="repl">
                                        <p:cTn id="206" dur="332">
                                          <p:stCondLst>
                                            <p:cond delay="1324"/>
                                          </p:stCondLst>
                                        </p:cTn>
                                        <p:tgtEl>
                                          <p:spTgt spid="477">
                                            <p:txEl>
                                              <p:pRg st="4" end="4"/>
                                            </p:txEl>
                                          </p:spTgt>
                                        </p:tgtEl>
                                        <p:attrNameLst>
                                          <p:attrName>ppt_y</p:attrName>
                                        </p:attrNameLst>
                                      </p:cBhvr>
                                      <p:tavLst>
                                        <p:tav tm="0">
                                          <p:val>
                                            <p:fltVal val="0"/>
                                          </p:val>
                                        </p:tav>
                                        <p:tav tm="100000">
                                          <p:val>
                                            <p:fltVal val="1"/>
                                          </p:val>
                                        </p:tav>
                                      </p:tavLst>
                                    </p:anim>
                                    <p:anim calcmode="lin" valueType="num">
                                      <p:cBhvr additive="repl">
                                        <p:cTn id="207" dur="164">
                                          <p:stCondLst>
                                            <p:cond delay="1656"/>
                                          </p:stCondLst>
                                        </p:cTn>
                                        <p:tgtEl>
                                          <p:spTgt spid="477">
                                            <p:txEl>
                                              <p:pRg st="4" end="4"/>
                                            </p:txEl>
                                          </p:spTgt>
                                        </p:tgtEl>
                                        <p:attrNameLst>
                                          <p:attrName>ppt_y</p:attrName>
                                        </p:attrNameLst>
                                      </p:cBhvr>
                                      <p:tavLst>
                                        <p:tav tm="0">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9"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0" name="CustomShape 2"/>
          <p:cNvSpPr/>
          <p:nvPr/>
        </p:nvSpPr>
        <p:spPr>
          <a:xfrm>
            <a:off x="1069920" y="4845960"/>
            <a:ext cx="10055160" cy="15199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100" spc="-1" strike="noStrike" cap="all">
                <a:solidFill>
                  <a:srgbClr val="0070c0"/>
                </a:solidFill>
                <a:latin typeface="Rockwell Condensed"/>
                <a:ea typeface="DejaVu Sans"/>
              </a:rPr>
              <a:t>I.4.2 Quản Lí bộ nhớ ảo Phân ĐOẠN</a:t>
            </a:r>
            <a:endParaRPr b="0" lang="en-US" sz="5100" spc="-1" strike="noStrike">
              <a:latin typeface="Arial"/>
            </a:endParaRPr>
          </a:p>
        </p:txBody>
      </p:sp>
      <p:sp>
        <p:nvSpPr>
          <p:cNvPr id="481" name="CustomShape 3"/>
          <p:cNvSpPr/>
          <p:nvPr/>
        </p:nvSpPr>
        <p:spPr>
          <a:xfrm>
            <a:off x="1069920" y="965160"/>
            <a:ext cx="4701240" cy="348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pPr>
            <a:r>
              <a:rPr b="0" lang="en-US" sz="1800" spc="-1" strike="noStrike">
                <a:solidFill>
                  <a:srgbClr val="0070c0"/>
                </a:solidFill>
                <a:latin typeface="Rockwell"/>
                <a:ea typeface="DejaVu Sans"/>
              </a:rPr>
              <a:t>Nguyên lý hoạt động (tt)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Để quản lý quá trình ánh xạ các segement ảo của chương trình vào các vùng RAM, HĐH dùng 1 bảng đặc tả sgement cho mỗi chương trình, bảng này có số phần tử = số segement của chương trình tương ứng, mỗi phần tử của bảng là 1 record chứa các thông số quản lý segement tương ứng :</a:t>
            </a:r>
            <a:endParaRPr b="0" lang="en-US" sz="1800" spc="-1" strike="noStrike">
              <a:latin typeface="Arial"/>
            </a:endParaRPr>
          </a:p>
        </p:txBody>
      </p:sp>
      <p:pic>
        <p:nvPicPr>
          <p:cNvPr id="482" name="Picture 3" descr=""/>
          <p:cNvPicPr/>
          <p:nvPr/>
        </p:nvPicPr>
        <p:blipFill>
          <a:blip r:embed="rId1"/>
          <a:stretch/>
        </p:blipFill>
        <p:spPr>
          <a:xfrm>
            <a:off x="6417720" y="1880280"/>
            <a:ext cx="4758120" cy="1425240"/>
          </a:xfrm>
          <a:prstGeom prst="rect">
            <a:avLst/>
          </a:prstGeom>
          <a:ln>
            <a:noFill/>
          </a:ln>
        </p:spPr>
      </p:pic>
      <p:grpSp>
        <p:nvGrpSpPr>
          <p:cNvPr id="483" name="Group 4"/>
          <p:cNvGrpSpPr/>
          <p:nvPr/>
        </p:nvGrpSpPr>
        <p:grpSpPr>
          <a:xfrm>
            <a:off x="11401560" y="6229800"/>
            <a:ext cx="453960" cy="453960"/>
            <a:chOff x="11401560" y="6229800"/>
            <a:chExt cx="453960" cy="453960"/>
          </a:xfrm>
        </p:grpSpPr>
        <p:sp>
          <p:nvSpPr>
            <p:cNvPr id="484" name="CustomShape 5"/>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85"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86"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0A8B6D75-B5AA-420E-BD92-03BF0D832758}"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7" name="CustomShape 1"/>
          <p:cNvSpPr/>
          <p:nvPr/>
        </p:nvSpPr>
        <p:spPr>
          <a:xfrm>
            <a:off x="0" y="3600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88" name="CustomShape 2"/>
          <p:cNvSpPr/>
          <p:nvPr/>
        </p:nvSpPr>
        <p:spPr>
          <a:xfrm>
            <a:off x="984600" y="46404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89" name="CustomShape 3"/>
          <p:cNvSpPr/>
          <p:nvPr/>
        </p:nvSpPr>
        <p:spPr>
          <a:xfrm>
            <a:off x="984600" y="2038680"/>
            <a:ext cx="10219680" cy="7740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490" name="CustomShape 4"/>
          <p:cNvSpPr/>
          <p:nvPr/>
        </p:nvSpPr>
        <p:spPr>
          <a:xfrm>
            <a:off x="640080" y="4971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I.4.2 Quản Lí bộ nhớ ảo Phân ĐOẠN</a:t>
            </a:r>
            <a:endParaRPr b="0" lang="en-US" sz="5400" spc="-1" strike="noStrike">
              <a:latin typeface="Arial"/>
            </a:endParaRPr>
          </a:p>
        </p:txBody>
      </p:sp>
      <p:sp>
        <p:nvSpPr>
          <p:cNvPr id="491" name="CustomShape 5"/>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fontScale="97000"/>
          </a:bodyPr>
          <a:p>
            <a:pPr>
              <a:lnSpc>
                <a:spcPct val="90000"/>
              </a:lnSpc>
              <a:spcBef>
                <a:spcPts val="1199"/>
              </a:spcBef>
            </a:pPr>
            <a:r>
              <a:rPr b="0" lang="en-US" sz="2000" spc="-1" strike="noStrike">
                <a:solidFill>
                  <a:srgbClr val="0070c0"/>
                </a:solidFill>
                <a:latin typeface="Rockwell"/>
                <a:ea typeface="DejaVu Sans"/>
              </a:rPr>
              <a:t>Qui trình đổi địa chỉ ảo sang địa chỉ thật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1. Từ địa chỉ mà chương trình truy xuất gồm 2 thành phần : segement (i) và offset.</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2. Truy xuất record quản lý segement i trong bảng đặc tả segement. Nếu field inRAM=1 thì địa chỉ thật tương ứng là : start_addr + Offset và qui trình kết thúc.</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3. Nếu inRAM = 0, hệ thống sẽ tìm 1 vùng RAM thật rãnh (có địa chỉ bắt đầu là base), nếu không có phải tìm cách giải phóng 1 vùng RAM thật ít gây phiền hà nhất (có địa chỉ bắt đầu là base), dựa vào thông tin trong field "inDisk" để mở file và đọc segment vào vùng RAM thật tìm được.</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4. Hiệu chỉnh lại field inRAM = 1 và field start_addr = base rồi quay lại bước 2.</a:t>
            </a:r>
            <a:endParaRPr b="0" lang="en-US" sz="2000" spc="-1" strike="noStrike">
              <a:latin typeface="Arial"/>
            </a:endParaRPr>
          </a:p>
        </p:txBody>
      </p:sp>
      <p:sp>
        <p:nvSpPr>
          <p:cNvPr id="492"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2EA34F08-B3F6-447C-A4E0-3FC6CA3B74A3}"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ripple/>
      </p:transition>
    </mc:Choice>
    <mc:Fallback>
      <p:transition spd="slow">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I.4.2 Quản Lí bộ nhớ ảo Phân ĐOẠN</a:t>
            </a:r>
            <a:endParaRPr b="0" lang="en-US" sz="5400" spc="-1" strike="noStrike">
              <a:latin typeface="Arial"/>
            </a:endParaRPr>
          </a:p>
        </p:txBody>
      </p:sp>
      <p:sp>
        <p:nvSpPr>
          <p:cNvPr id="494" name="CustomShape 2"/>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fontScale="97000"/>
          </a:bodyPr>
          <a:p>
            <a:pPr>
              <a:lnSpc>
                <a:spcPct val="90000"/>
              </a:lnSpc>
              <a:spcBef>
                <a:spcPts val="1199"/>
              </a:spcBef>
            </a:pPr>
            <a:r>
              <a:rPr b="0" lang="en-US" sz="2000" spc="-1" strike="noStrike">
                <a:solidFill>
                  <a:srgbClr val="0070c0"/>
                </a:solidFill>
                <a:latin typeface="Rockwell"/>
                <a:ea typeface="DejaVu Sans"/>
              </a:rPr>
              <a:t>Qui trình đổi địa chỉ ảo sang địa chỉ thật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1. Từ địa chỉ mà chương trình truy xuất gồm 2 thành phần : segement (i) và offset.</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2. Truy xuất record quản lý segement i trong bảng đặc tả segement. Nếu field inRAM=1 thì địa chỉ thật tương ứng là : start_addr + Offset và qui trình kết thúc.</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3. Nếu inRAM = 0, hệ thống sẽ tìm 1 vùng RAM thật rãnh (có địa chỉ bắt đầu là base), nếu không có phải tìm cách giải phóng 1 vùng RAM thật ít gây phiền hà nhất (có địa chỉ bắt đầu là base), dựa vào thông tin trong field "inDisk" để mở file và đọc segment vào vùng RAM thật tìm được.</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4. Hiệu chỉnh lại field inRAM = 1 và field start_addr = base rồi quay lại bước 2.</a:t>
            </a:r>
            <a:endParaRPr b="0" lang="en-US" sz="2000" spc="-1" strike="noStrike">
              <a:latin typeface="Arial"/>
            </a:endParaRPr>
          </a:p>
        </p:txBody>
      </p:sp>
      <p:sp>
        <p:nvSpPr>
          <p:cNvPr id="495"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59AEBD8-4403-41E6-AEF6-72DAD051D386}"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6"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97" name="CustomShape 2"/>
          <p:cNvSpPr/>
          <p:nvPr/>
        </p:nvSpPr>
        <p:spPr>
          <a:xfrm>
            <a:off x="984600" y="46404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398" name="CustomShape 3"/>
          <p:cNvSpPr/>
          <p:nvPr/>
        </p:nvSpPr>
        <p:spPr>
          <a:xfrm>
            <a:off x="984600" y="2038680"/>
            <a:ext cx="10219680" cy="7740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399" name="CustomShape 4"/>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 Bộ nhớ ảo</a:t>
            </a:r>
            <a:br/>
            <a:r>
              <a:rPr b="0" lang="en-US" sz="5400" spc="-1" strike="noStrike" cap="all">
                <a:solidFill>
                  <a:srgbClr val="0070c0"/>
                </a:solidFill>
                <a:latin typeface="Rockwell Condensed"/>
                <a:ea typeface="DejaVu Sans"/>
              </a:rPr>
              <a:t>I.1 Đặt vấn đề</a:t>
            </a:r>
            <a:endParaRPr b="0" lang="en-US" sz="5400" spc="-1" strike="noStrike">
              <a:latin typeface="Arial"/>
            </a:endParaRPr>
          </a:p>
        </p:txBody>
      </p:sp>
      <p:sp>
        <p:nvSpPr>
          <p:cNvPr id="400" name="CustomShape 5"/>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Times New Roman"/>
                <a:ea typeface="DejaVu Sans"/>
              </a:rPr>
              <a:t>Tại sao lại máy tính chỉ có 4GB RAM nhưng lại chạy dược rất nhiều tiến trình.</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Times New Roman"/>
                <a:ea typeface="DejaVu Sans"/>
              </a:rPr>
              <a:t>Không phải tất cả các phần của một process cần thiết phải được nạp vào bộ nhớ chính tại cùng một thời điểm.</a:t>
            </a:r>
            <a:endParaRPr b="0" lang="en-US" sz="2000" spc="-1" strike="noStrike">
              <a:latin typeface="Arial"/>
            </a:endParaRPr>
          </a:p>
          <a:p>
            <a:pPr>
              <a:lnSpc>
                <a:spcPct val="100000"/>
              </a:lnSpc>
            </a:pPr>
            <a:endParaRPr b="0" lang="en-US" sz="20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Một số tính năng ít khi được dùng của một chương trình.</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Các arrays, list, tables được cấp phát bộ nhớ (cấp phát tĩnh) nhiều hơn yêu cầu thực sự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Times New Roman"/>
                <a:ea typeface="DejaVu Sans"/>
              </a:rPr>
              <a:t>Ngay cả khi toàn bộ chương trình đều cần dùng thì có thể không cần dùng toàn bộ cùng một lúc.</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Times New Roman"/>
                <a:ea typeface="DejaVu Sans"/>
              </a:rPr>
              <a:t>Nhằm mục đích sử dụng hiệu quả cả CPU và RAM (bộ nhớ vật lý hay, cũng có thể được gọi là bộ nhớ thật). </a:t>
            </a:r>
            <a:endParaRPr b="0" lang="en-US" sz="2000" spc="-1" strike="noStrike">
              <a:latin typeface="Arial"/>
            </a:endParaRPr>
          </a:p>
        </p:txBody>
      </p:sp>
      <p:sp>
        <p:nvSpPr>
          <p:cNvPr id="401"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A4F00BF3-C350-4417-BA41-D8F0D9B2F0D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push dir="u"/>
  </p:transition>
  <p:timing>
    <p:tnLst>
      <p:par>
        <p:cTn id="8" dur="indefinite" restart="never" nodeType="tmRoot">
          <p:childTnLst>
            <p:seq>
              <p:cTn id="9" dur="indefinite" nodeType="mainSeq">
                <p:childTnLst>
                  <p:par>
                    <p:cTn id="10" fill="hold">
                      <p:stCondLst>
                        <p:cond delay="indefinite"/>
                      </p:stCondLst>
                      <p:childTnLst>
                        <p:par>
                          <p:cTn id="11" fill="hold">
                            <p:stCondLst>
                              <p:cond delay="0"/>
                            </p:stCondLst>
                            <p:childTnLst>
                              <p:par>
                                <p:cTn id="12" nodeType="clickEffect" fill="hold" presetClass="entr" presetID="42">
                                  <p:stCondLst>
                                    <p:cond delay="0"/>
                                  </p:stCondLst>
                                  <p:childTnLst>
                                    <p:set>
                                      <p:cBhvr>
                                        <p:cTn id="13" dur="1" fill="hold">
                                          <p:stCondLst>
                                            <p:cond delay="0"/>
                                          </p:stCondLst>
                                        </p:cTn>
                                        <p:tgtEl>
                                          <p:spTgt spid="400">
                                            <p:txEl>
                                              <p:pRg st="1" end="1"/>
                                            </p:txEl>
                                          </p:spTgt>
                                        </p:tgtEl>
                                        <p:attrNameLst>
                                          <p:attrName>style.visibility</p:attrName>
                                        </p:attrNameLst>
                                      </p:cBhvr>
                                      <p:to>
                                        <p:strVal val="visible"/>
                                      </p:to>
                                    </p:set>
                                    <p:animEffect filter="fade" transition="in">
                                      <p:cBhvr additive="repl">
                                        <p:cTn id="14" dur="1000"/>
                                        <p:tgtEl>
                                          <p:spTgt spid="400">
                                            <p:txEl>
                                              <p:pRg st="1" end="1"/>
                                            </p:txEl>
                                          </p:spTgt>
                                        </p:tgtEl>
                                      </p:cBhvr>
                                    </p:animEffect>
                                    <p:anim calcmode="lin" valueType="num">
                                      <p:cBhvr additive="repl">
                                        <p:cTn id="15" dur="1000" fill="hold"/>
                                        <p:tgtEl>
                                          <p:spTgt spid="400">
                                            <p:txEl>
                                              <p:pRg st="1" end="1"/>
                                            </p:txEl>
                                          </p:spTgt>
                                        </p:tgtEl>
                                        <p:attrNameLst>
                                          <p:attrName>ppt_x</p:attrName>
                                        </p:attrNameLst>
                                      </p:cBhvr>
                                      <p:tavLst>
                                        <p:tav tm="0">
                                          <p:val>
                                            <p:strVal val="#ppt_x"/>
                                          </p:val>
                                        </p:tav>
                                        <p:tav tm="100000">
                                          <p:val>
                                            <p:strVal val="#ppt_x"/>
                                          </p:val>
                                        </p:tav>
                                      </p:tavLst>
                                    </p:anim>
                                    <p:anim calcmode="lin" valueType="num">
                                      <p:cBhvr additive="repl">
                                        <p:cTn id="16" dur="1000" fill="hold"/>
                                        <p:tgtEl>
                                          <p:spTgt spid="40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42">
                                  <p:stCondLst>
                                    <p:cond delay="0"/>
                                  </p:stCondLst>
                                  <p:childTnLst>
                                    <p:set>
                                      <p:cBhvr>
                                        <p:cTn id="20" dur="1" fill="hold">
                                          <p:stCondLst>
                                            <p:cond delay="0"/>
                                          </p:stCondLst>
                                        </p:cTn>
                                        <p:tgtEl>
                                          <p:spTgt spid="400">
                                            <p:txEl>
                                              <p:pRg st="0" end="0"/>
                                            </p:txEl>
                                          </p:spTgt>
                                        </p:tgtEl>
                                        <p:attrNameLst>
                                          <p:attrName>style.visibility</p:attrName>
                                        </p:attrNameLst>
                                      </p:cBhvr>
                                      <p:to>
                                        <p:strVal val="visible"/>
                                      </p:to>
                                    </p:set>
                                    <p:animEffect filter="fade" transition="in">
                                      <p:cBhvr additive="repl">
                                        <p:cTn id="21" dur="1000"/>
                                        <p:tgtEl>
                                          <p:spTgt spid="400">
                                            <p:txEl>
                                              <p:pRg st="0" end="0"/>
                                            </p:txEl>
                                          </p:spTgt>
                                        </p:tgtEl>
                                      </p:cBhvr>
                                    </p:animEffect>
                                    <p:anim calcmode="lin" valueType="num">
                                      <p:cBhvr additive="repl">
                                        <p:cTn id="22" dur="1000" fill="hold"/>
                                        <p:tgtEl>
                                          <p:spTgt spid="400">
                                            <p:txEl>
                                              <p:pRg st="0" end="0"/>
                                            </p:txEl>
                                          </p:spTgt>
                                        </p:tgtEl>
                                        <p:attrNameLst>
                                          <p:attrName>ppt_x</p:attrName>
                                        </p:attrNameLst>
                                      </p:cBhvr>
                                      <p:tavLst>
                                        <p:tav tm="0">
                                          <p:val>
                                            <p:strVal val="#ppt_x"/>
                                          </p:val>
                                        </p:tav>
                                        <p:tav tm="100000">
                                          <p:val>
                                            <p:strVal val="#ppt_x"/>
                                          </p:val>
                                        </p:tav>
                                      </p:tavLst>
                                    </p:anim>
                                    <p:anim calcmode="lin" valueType="num">
                                      <p:cBhvr additive="repl">
                                        <p:cTn id="23" dur="1000" fill="hold"/>
                                        <p:tgtEl>
                                          <p:spTgt spid="400">
                                            <p:txEl>
                                              <p:pRg st="0" end="0"/>
                                            </p:txEl>
                                          </p:spTgt>
                                        </p:tgtEl>
                                        <p:attrNameLst>
                                          <p:attrName>ppt_y</p:attrName>
                                        </p:attrNameLst>
                                      </p:cBhvr>
                                      <p:tavLst>
                                        <p:tav tm="0">
                                          <p:val>
                                            <p:strVal val="#ppt_y+.1"/>
                                          </p:val>
                                        </p:tav>
                                        <p:tav tm="100000">
                                          <p:val>
                                            <p:strVal val="#ppt_y"/>
                                          </p:val>
                                        </p:tav>
                                      </p:tavLst>
                                    </p:anim>
                                  </p:childTnLst>
                                </p:cTn>
                              </p:par>
                              <p:par>
                                <p:cTn id="24" nodeType="withEffect" fill="hold" presetClass="entr" presetID="42">
                                  <p:stCondLst>
                                    <p:cond delay="0"/>
                                  </p:stCondLst>
                                  <p:childTnLst>
                                    <p:set>
                                      <p:cBhvr>
                                        <p:cTn id="25" dur="1" fill="hold">
                                          <p:stCondLst>
                                            <p:cond delay="0"/>
                                          </p:stCondLst>
                                        </p:cTn>
                                        <p:tgtEl>
                                          <p:spTgt spid="400">
                                            <p:txEl>
                                              <p:pRg st="3" end="3"/>
                                            </p:txEl>
                                          </p:spTgt>
                                        </p:tgtEl>
                                        <p:attrNameLst>
                                          <p:attrName>style.visibility</p:attrName>
                                        </p:attrNameLst>
                                      </p:cBhvr>
                                      <p:to>
                                        <p:strVal val="visible"/>
                                      </p:to>
                                    </p:set>
                                    <p:animEffect filter="fade" transition="in">
                                      <p:cBhvr additive="repl">
                                        <p:cTn id="26" dur="1000"/>
                                        <p:tgtEl>
                                          <p:spTgt spid="400">
                                            <p:txEl>
                                              <p:pRg st="3" end="3"/>
                                            </p:txEl>
                                          </p:spTgt>
                                        </p:tgtEl>
                                      </p:cBhvr>
                                    </p:animEffect>
                                    <p:anim calcmode="lin" valueType="num">
                                      <p:cBhvr additive="repl">
                                        <p:cTn id="27" dur="1000" fill="hold"/>
                                        <p:tgtEl>
                                          <p:spTgt spid="400">
                                            <p:txEl>
                                              <p:pRg st="3" end="3"/>
                                            </p:txEl>
                                          </p:spTgt>
                                        </p:tgtEl>
                                        <p:attrNameLst>
                                          <p:attrName>ppt_x</p:attrName>
                                        </p:attrNameLst>
                                      </p:cBhvr>
                                      <p:tavLst>
                                        <p:tav tm="0">
                                          <p:val>
                                            <p:strVal val="#ppt_x"/>
                                          </p:val>
                                        </p:tav>
                                        <p:tav tm="100000">
                                          <p:val>
                                            <p:strVal val="#ppt_x"/>
                                          </p:val>
                                        </p:tav>
                                      </p:tavLst>
                                    </p:anim>
                                    <p:anim calcmode="lin" valueType="num">
                                      <p:cBhvr additive="repl">
                                        <p:cTn id="28" dur="1000" fill="hold"/>
                                        <p:tgtEl>
                                          <p:spTgt spid="400">
                                            <p:txEl>
                                              <p:pRg st="3" end="3"/>
                                            </p:txEl>
                                          </p:spTgt>
                                        </p:tgtEl>
                                        <p:attrNameLst>
                                          <p:attrName>ppt_y</p:attrName>
                                        </p:attrNameLst>
                                      </p:cBhvr>
                                      <p:tavLst>
                                        <p:tav tm="0">
                                          <p:val>
                                            <p:strVal val="#ppt_y+.1"/>
                                          </p:val>
                                        </p:tav>
                                        <p:tav tm="100000">
                                          <p:val>
                                            <p:strVal val="#ppt_y"/>
                                          </p:val>
                                        </p:tav>
                                      </p:tavLst>
                                    </p:anim>
                                  </p:childTnLst>
                                </p:cTn>
                              </p:par>
                              <p:par>
                                <p:cTn id="29" nodeType="withEffect" fill="hold" presetClass="entr" presetID="42">
                                  <p:stCondLst>
                                    <p:cond delay="0"/>
                                  </p:stCondLst>
                                  <p:childTnLst>
                                    <p:set>
                                      <p:cBhvr>
                                        <p:cTn id="30" dur="1" fill="hold">
                                          <p:stCondLst>
                                            <p:cond delay="0"/>
                                          </p:stCondLst>
                                        </p:cTn>
                                        <p:tgtEl>
                                          <p:spTgt spid="400">
                                            <p:txEl>
                                              <p:pRg st="4" end="4"/>
                                            </p:txEl>
                                          </p:spTgt>
                                        </p:tgtEl>
                                        <p:attrNameLst>
                                          <p:attrName>style.visibility</p:attrName>
                                        </p:attrNameLst>
                                      </p:cBhvr>
                                      <p:to>
                                        <p:strVal val="visible"/>
                                      </p:to>
                                    </p:set>
                                    <p:animEffect filter="fade" transition="in">
                                      <p:cBhvr additive="repl">
                                        <p:cTn id="31" dur="1000"/>
                                        <p:tgtEl>
                                          <p:spTgt spid="400">
                                            <p:txEl>
                                              <p:pRg st="4" end="4"/>
                                            </p:txEl>
                                          </p:spTgt>
                                        </p:tgtEl>
                                      </p:cBhvr>
                                    </p:animEffect>
                                    <p:anim calcmode="lin" valueType="num">
                                      <p:cBhvr additive="repl">
                                        <p:cTn id="32" dur="1000" fill="hold"/>
                                        <p:tgtEl>
                                          <p:spTgt spid="400">
                                            <p:txEl>
                                              <p:pRg st="4" end="4"/>
                                            </p:txEl>
                                          </p:spTgt>
                                        </p:tgtEl>
                                        <p:attrNameLst>
                                          <p:attrName>ppt_x</p:attrName>
                                        </p:attrNameLst>
                                      </p:cBhvr>
                                      <p:tavLst>
                                        <p:tav tm="0">
                                          <p:val>
                                            <p:strVal val="#ppt_x"/>
                                          </p:val>
                                        </p:tav>
                                        <p:tav tm="100000">
                                          <p:val>
                                            <p:strVal val="#ppt_x"/>
                                          </p:val>
                                        </p:tav>
                                      </p:tavLst>
                                    </p:anim>
                                    <p:anim calcmode="lin" valueType="num">
                                      <p:cBhvr additive="repl">
                                        <p:cTn id="33" dur="1000" fill="hold"/>
                                        <p:tgtEl>
                                          <p:spTgt spid="40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nodeType="clickEffect" fill="hold" presetClass="entr" presetID="16" presetSubtype="21">
                                  <p:stCondLst>
                                    <p:cond delay="0"/>
                                  </p:stCondLst>
                                  <p:childTnLst>
                                    <p:set>
                                      <p:cBhvr>
                                        <p:cTn id="37" dur="1" fill="hold">
                                          <p:stCondLst>
                                            <p:cond delay="0"/>
                                          </p:stCondLst>
                                        </p:cTn>
                                        <p:tgtEl>
                                          <p:spTgt spid="400">
                                            <p:txEl>
                                              <p:pRg st="5" end="5"/>
                                            </p:txEl>
                                          </p:spTgt>
                                        </p:tgtEl>
                                        <p:attrNameLst>
                                          <p:attrName>style.visibility</p:attrName>
                                        </p:attrNameLst>
                                      </p:cBhvr>
                                      <p:to>
                                        <p:strVal val="visible"/>
                                      </p:to>
                                    </p:set>
                                    <p:animEffect filter="barn(inVertical)" transition="in">
                                      <p:cBhvr additive="repl">
                                        <p:cTn id="38" dur="500"/>
                                        <p:tgtEl>
                                          <p:spTgt spid="400">
                                            <p:txEl>
                                              <p:pRg st="5" end="5"/>
                                            </p:txEl>
                                          </p:spTgt>
                                        </p:tgtEl>
                                      </p:cBhvr>
                                    </p:animEffect>
                                  </p:childTnLst>
                                </p:cTn>
                              </p:par>
                              <p:par>
                                <p:cTn id="39" nodeType="withEffect" fill="hold" presetClass="entr" presetID="16" presetSubtype="21">
                                  <p:stCondLst>
                                    <p:cond delay="0"/>
                                  </p:stCondLst>
                                  <p:childTnLst>
                                    <p:set>
                                      <p:cBhvr>
                                        <p:cTn id="40" dur="1" fill="hold">
                                          <p:stCondLst>
                                            <p:cond delay="0"/>
                                          </p:stCondLst>
                                        </p:cTn>
                                        <p:tgtEl>
                                          <p:spTgt spid="400">
                                            <p:txEl>
                                              <p:pRg st="6" end="6"/>
                                            </p:txEl>
                                          </p:spTgt>
                                        </p:tgtEl>
                                        <p:attrNameLst>
                                          <p:attrName>style.visibility</p:attrName>
                                        </p:attrNameLst>
                                      </p:cBhvr>
                                      <p:to>
                                        <p:strVal val="visible"/>
                                      </p:to>
                                    </p:set>
                                    <p:animEffect filter="barn(inVertical)" transition="in">
                                      <p:cBhvr additive="repl">
                                        <p:cTn id="41" dur="500"/>
                                        <p:tgtEl>
                                          <p:spTgt spid="400">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70c0"/>
                </a:solidFill>
                <a:latin typeface="Rockwell Condensed"/>
                <a:ea typeface="DejaVu Sans"/>
              </a:rPr>
              <a:t>I.4.2 Quản Lí bộ nhớ ảo Phân ĐOẠN</a:t>
            </a:r>
            <a:endParaRPr b="0" lang="en-US" sz="5400" spc="-1" strike="noStrike">
              <a:latin typeface="Arial"/>
            </a:endParaRPr>
          </a:p>
        </p:txBody>
      </p:sp>
      <p:pic>
        <p:nvPicPr>
          <p:cNvPr id="497" name="Content Placeholder 3" descr=""/>
          <p:cNvPicPr/>
          <p:nvPr/>
        </p:nvPicPr>
        <p:blipFill>
          <a:blip r:embed="rId1"/>
          <a:stretch/>
        </p:blipFill>
        <p:spPr>
          <a:xfrm>
            <a:off x="2371320" y="2120760"/>
            <a:ext cx="7452360" cy="4048200"/>
          </a:xfrm>
          <a:prstGeom prst="rect">
            <a:avLst/>
          </a:prstGeom>
          <a:ln>
            <a:noFill/>
          </a:ln>
        </p:spPr>
      </p:pic>
      <p:sp>
        <p:nvSpPr>
          <p:cNvPr id="498" name="CustomShape 2"/>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E7B5EED6-99ED-444C-9F1D-FB1AFDA70E5D}"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blinds dir="vert"/>
  </p:transition>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99"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 5 Phân trang trong x86 Processor</a:t>
            </a:r>
            <a:endParaRPr b="0" lang="en-US" sz="3200" spc="-1" strike="noStrike">
              <a:latin typeface="Arial"/>
            </a:endParaRPr>
          </a:p>
        </p:txBody>
      </p:sp>
      <p:pic>
        <p:nvPicPr>
          <p:cNvPr id="500" name="Picture 2" descr=""/>
          <p:cNvPicPr/>
          <p:nvPr/>
        </p:nvPicPr>
        <p:blipFill>
          <a:blip r:embed="rId1"/>
          <a:stretch/>
        </p:blipFill>
        <p:spPr>
          <a:xfrm>
            <a:off x="633960" y="1627560"/>
            <a:ext cx="6878880" cy="3610080"/>
          </a:xfrm>
          <a:prstGeom prst="rect">
            <a:avLst/>
          </a:prstGeom>
          <a:ln>
            <a:noFill/>
          </a:ln>
        </p:spPr>
      </p:pic>
      <p:sp>
        <p:nvSpPr>
          <p:cNvPr id="501" name="CustomShape 2"/>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500" spc="-1" strike="noStrike">
                <a:solidFill>
                  <a:srgbClr val="000000"/>
                </a:solidFill>
                <a:latin typeface="Rockwell Condensed"/>
                <a:ea typeface="DejaVu Sans"/>
              </a:rPr>
              <a:t>VXL x86 chia không gian địa chỉ vật lý thành 4kb mỗi trang.vì thế ta cần 1MB(1024×1024) trang như vậy cho 4GB không gian bộ nhớ.VXL dùng 2 cấu trúc để mô tả.Để dễ hình dung,ta tưởng tượng là có ma trận 2 chiều 1024×1024.</a:t>
            </a:r>
            <a:endParaRPr b="0" lang="en-US" sz="15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500" spc="-1" strike="noStrike">
                <a:solidFill>
                  <a:srgbClr val="000000"/>
                </a:solidFill>
                <a:latin typeface="Rockwell Condensed"/>
                <a:ea typeface="DejaVu Sans"/>
              </a:rPr>
              <a:t>Chiều thứ 1 là Page Directory,chiều thứ 2 là Page table.Vì thế ta có thể tạo ra tạo 1 page directory bao gồm 1024 thành phần,mỗi thành phần trỏ đến 1 Page Table.</a:t>
            </a:r>
            <a:endParaRPr b="0" lang="en-US" sz="15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500" spc="-1" strike="noStrike">
                <a:solidFill>
                  <a:srgbClr val="000000"/>
                </a:solidFill>
                <a:latin typeface="Rockwell Condensed"/>
                <a:ea typeface="DejaVu Sans"/>
              </a:rPr>
              <a:t>Điều này cho phép chúng ta có 1024 page tables.Mỗi page table cũng có 1024 phần,mỗi phần có thể trỏ đến 4KB 1 page trên bộ nhớ vật lý.</a:t>
            </a:r>
            <a:endParaRPr b="0" lang="en-US" sz="1500" spc="-1" strike="noStrike">
              <a:latin typeface="Arial"/>
            </a:endParaRPr>
          </a:p>
          <a:p>
            <a:pPr>
              <a:lnSpc>
                <a:spcPct val="90000"/>
              </a:lnSpc>
              <a:spcBef>
                <a:spcPts val="1199"/>
              </a:spcBef>
            </a:pPr>
            <a:endParaRPr b="0" lang="en-US" sz="1500" spc="-1" strike="noStrike">
              <a:latin typeface="Arial"/>
            </a:endParaRPr>
          </a:p>
        </p:txBody>
      </p:sp>
      <p:grpSp>
        <p:nvGrpSpPr>
          <p:cNvPr id="502" name="Group 3"/>
          <p:cNvGrpSpPr/>
          <p:nvPr/>
        </p:nvGrpSpPr>
        <p:grpSpPr>
          <a:xfrm>
            <a:off x="11401560" y="6229800"/>
            <a:ext cx="453960" cy="453960"/>
            <a:chOff x="11401560" y="6229800"/>
            <a:chExt cx="453960" cy="453960"/>
          </a:xfrm>
        </p:grpSpPr>
        <p:sp>
          <p:nvSpPr>
            <p:cNvPr id="503"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504"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05"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1F409CF-5B83-491B-849E-B25360923524}"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split dir="out" orient="vert"/>
  </p:transition>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6"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07" name="CustomShape 2"/>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 5 Phân trang trong x86 Processor</a:t>
            </a:r>
            <a:endParaRPr b="0" lang="en-US" sz="5400" spc="-1" strike="noStrike">
              <a:latin typeface="Arial"/>
            </a:endParaRPr>
          </a:p>
        </p:txBody>
      </p:sp>
      <p:sp>
        <p:nvSpPr>
          <p:cNvPr id="508" name="CustomShape 3"/>
          <p:cNvSpPr/>
          <p:nvPr/>
        </p:nvSpPr>
        <p:spPr>
          <a:xfrm>
            <a:off x="1069920" y="2812680"/>
            <a:ext cx="10055160" cy="384840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Condensed"/>
                <a:ea typeface="DejaVu Sans"/>
              </a:rPr>
              <a:t>Mỗi thành phần Page Directory Entry (PDE) có kích thước 4 bytes và trỏ đến một Page Table.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Condensed"/>
                <a:ea typeface="DejaVu Sans"/>
              </a:rPr>
              <a:t>Tương tự , mỗi Page Table Entry (PTE) có kthước 4 bytes và trỏ đến một physical address (địa chỉ vật lý) của 4KB page.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Condensed"/>
                <a:ea typeface="DejaVu Sans"/>
              </a:rPr>
              <a:t>Để chứa 1024 PDE mà mỗi thành phần lại chứa 1024 PTE, chúng ta cần tổng bộ nhớ là 4x1024x1024 bytes, có nghĩa là 4MB.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Condensed"/>
                <a:ea typeface="DejaVu Sans"/>
              </a:rPr>
              <a:t>Vì vậy chia tòan bộ 4GB vùng addr cho 4KB page, chúng ta cần 4MB vùng nhớ.</a:t>
            </a:r>
            <a:endParaRPr b="0" lang="en-US" sz="2000" spc="-1" strike="noStrike">
              <a:latin typeface="Arial"/>
            </a:endParaRPr>
          </a:p>
          <a:p>
            <a:pPr>
              <a:lnSpc>
                <a:spcPct val="90000"/>
              </a:lnSpc>
              <a:spcBef>
                <a:spcPts val="1199"/>
              </a:spcBef>
            </a:pPr>
            <a:endParaRPr b="0" lang="en-US" sz="2000" spc="-1" strike="noStrike">
              <a:latin typeface="Arial"/>
            </a:endParaRPr>
          </a:p>
        </p:txBody>
      </p:sp>
      <p:sp>
        <p:nvSpPr>
          <p:cNvPr id="509"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E509752D-CA1B-4ED3-990A-533F60346386}"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dissolve/>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0" name="CustomShape 1"/>
          <p:cNvSpPr/>
          <p:nvPr/>
        </p:nvSpPr>
        <p:spPr>
          <a:xfrm>
            <a:off x="7045200" y="1273680"/>
            <a:ext cx="3857400" cy="3938040"/>
          </a:xfrm>
          <a:prstGeom prst="rect">
            <a:avLst/>
          </a:prstGeom>
          <a:noFill/>
          <a:ln>
            <a:noFill/>
          </a:ln>
        </p:spPr>
        <p:style>
          <a:lnRef idx="0"/>
          <a:fillRef idx="0"/>
          <a:effectRef idx="0"/>
          <a:fontRef idx="minor"/>
        </p:style>
        <p:txBody>
          <a:bodyPr lIns="90000" rIns="90000" tIns="45000" bIns="45000" anchor="ctr">
            <a:normAutofit fontScale="88000"/>
          </a:bodyPr>
          <a:p>
            <a:pPr>
              <a:lnSpc>
                <a:spcPct val="90000"/>
              </a:lnSpc>
            </a:pPr>
            <a:r>
              <a:rPr b="0" lang="en-US" sz="6000" spc="-1" strike="noStrike" cap="all">
                <a:solidFill>
                  <a:srgbClr val="0070c0"/>
                </a:solidFill>
                <a:latin typeface="Rockwell Condensed"/>
                <a:ea typeface="DejaVu Sans"/>
              </a:rPr>
              <a:t>I. 5 Phân trang trong x86 Processor</a:t>
            </a:r>
            <a:endParaRPr b="0" lang="en-US" sz="6000" spc="-1" strike="noStrike">
              <a:latin typeface="Arial"/>
            </a:endParaRPr>
          </a:p>
        </p:txBody>
      </p:sp>
      <p:sp>
        <p:nvSpPr>
          <p:cNvPr id="511" name="CustomShape 2"/>
          <p:cNvSpPr/>
          <p:nvPr/>
        </p:nvSpPr>
        <p:spPr>
          <a:xfrm>
            <a:off x="641520" y="1359000"/>
            <a:ext cx="5129280" cy="4044960"/>
          </a:xfrm>
          <a:prstGeom prst="rect">
            <a:avLst/>
          </a:prstGeom>
          <a:noFill/>
          <a:ln>
            <a:noFill/>
          </a:ln>
        </p:spPr>
        <p:style>
          <a:lnRef idx="0"/>
          <a:fillRef idx="0"/>
          <a:effectRef idx="0"/>
          <a:fontRef idx="minor"/>
        </p:style>
        <p:txBody>
          <a:bodyPr lIns="90000" rIns="90000" tIns="45000" bIns="45000" anchor="ctr">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Sự chuyển đổi địa chỉ:</a:t>
            </a:r>
            <a:br/>
            <a:r>
              <a:rPr b="0" lang="en-US" sz="2000" spc="-1" strike="noStrike">
                <a:solidFill>
                  <a:srgbClr val="000000"/>
                </a:solidFill>
                <a:latin typeface="Rockwell"/>
                <a:ea typeface="DejaVu Sans"/>
              </a:rPr>
              <a:t>+ Đầu tiên,ta đổi địa chỉ ảo chuyển thành mã nhị phân </a:t>
            </a:r>
            <a:br/>
            <a:r>
              <a:rPr b="0" lang="en-US" sz="2000" spc="-1" strike="noStrike">
                <a:solidFill>
                  <a:srgbClr val="000000"/>
                </a:solidFill>
                <a:latin typeface="Rockwell"/>
                <a:ea typeface="DejaVu Sans"/>
              </a:rPr>
              <a:t>+ Tiếp theo, do kích thước trang là 4096 = 2^12 bytes, như vậy 20 bit đầu của địa chỉ logic sẽ là số hiệu trang, 12 bit còn lại là offset.</a:t>
            </a:r>
            <a:br/>
            <a:r>
              <a:rPr b="0" lang="en-US" sz="2000" spc="-1" strike="noStrike">
                <a:solidFill>
                  <a:srgbClr val="000000"/>
                </a:solidFill>
                <a:latin typeface="Rockwell"/>
                <a:ea typeface="DejaVu Sans"/>
              </a:rPr>
              <a:t>+ Đối chiếu số hiệu trang với bảng trang ta được số hiệu khung trang trên địa chỉ vật lý.</a:t>
            </a:r>
            <a:br/>
            <a:r>
              <a:rPr b="0" lang="en-US" sz="2000" spc="-1" strike="noStrike">
                <a:solidFill>
                  <a:srgbClr val="000000"/>
                </a:solidFill>
                <a:latin typeface="Rockwell"/>
                <a:ea typeface="DejaVu Sans"/>
              </a:rPr>
              <a:t>+ Kết hợp số hiệu khung trang nhận được từ bước trên với 12 bit offset từ mã nhị phân bên trên ta được địa chỉ vật lý.</a:t>
            </a:r>
            <a:endParaRPr b="0" lang="en-US" sz="2000" spc="-1" strike="noStrike">
              <a:latin typeface="Arial"/>
            </a:endParaRPr>
          </a:p>
        </p:txBody>
      </p:sp>
      <p:sp>
        <p:nvSpPr>
          <p:cNvPr id="512"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21481AC-EFD3-4C77-AA81-4F407EF4A64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honeycomb/>
      </p:transition>
    </mc:Choice>
    <mc:Fallback>
      <p:transition spd="slow">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3"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14" name="CustomShape 2"/>
          <p:cNvSpPr/>
          <p:nvPr/>
        </p:nvSpPr>
        <p:spPr>
          <a:xfrm>
            <a:off x="984600" y="46404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515" name="CustomShape 3"/>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Tahoma"/>
                <a:ea typeface="DejaVu Sans"/>
              </a:rPr>
              <a:t>I.6 Các vùng nhớ của một chương trình thực thi</a:t>
            </a:r>
            <a:endParaRPr b="0" lang="en-US" sz="5400" spc="-1" strike="noStrike">
              <a:latin typeface="Arial"/>
            </a:endParaRPr>
          </a:p>
        </p:txBody>
      </p:sp>
      <p:sp>
        <p:nvSpPr>
          <p:cNvPr id="516" name="CustomShape 4"/>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1. Vùng Const Data : chứa string literal như “hello” và các giá trị data mà giá trị của nó được biết tại compiler-time . Đây là vùng read-only và compiler có thể sử dụng thông tin này để tiến hành “tối ưu” khi tạo ra code …Khi biên dịch nằm trong vùng .rdata của file</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2. Vùng Stack : chứa các biến automatic (biến local) hoặc chứa các đối số khi gọi function . Cấp phát trong vùng Stack thì nhanh hơn cấp phát “động” (xem Free Store và Heap ở dưới)</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3. Vùng Heap: dùng để cấp phát memory “động”.</a:t>
            </a:r>
            <a:endParaRPr b="0" lang="en-US" sz="17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700" spc="-1" strike="noStrike">
                <a:solidFill>
                  <a:srgbClr val="000000"/>
                </a:solidFill>
                <a:latin typeface="Rockwell"/>
                <a:ea typeface="DejaVu Sans"/>
              </a:rPr>
              <a:t>4. Vùng Global/Staic : dùng để chứa các biến static, global …. “được tính toán và cấp phát 1 lần, ngay khi khởi động chương trình, và giữ nguyên trong suốt thời gian chương trình chạy, như vậy có nhược điểm là nếu kích thước lớn quá sẽ chiếm dụng nhiều bộ nhớ hệ thống =&gt; bạn không chủ động bỏ bớt đi được nếu không cần nó nữa, nó chỉ bị xóa bỏ khi chương trình kết thúc, vì thế chương trình của bạn nên có bộ nhớ tĩnh càng nhỏ càng tốt, chỉ khai báo trong bộ nhớ tĩnh những cái cần thiết.” ( như et đã đề cập trong bài viết ở phía dưới)</a:t>
            </a:r>
            <a:endParaRPr b="0" lang="en-US" sz="1700" spc="-1" strike="noStrike">
              <a:latin typeface="Arial"/>
            </a:endParaRPr>
          </a:p>
          <a:p>
            <a:pPr>
              <a:lnSpc>
                <a:spcPct val="90000"/>
              </a:lnSpc>
              <a:spcBef>
                <a:spcPts val="1199"/>
              </a:spcBef>
            </a:pPr>
            <a:endParaRPr b="0" lang="en-US" sz="1700" spc="-1" strike="noStrike">
              <a:latin typeface="Arial"/>
            </a:endParaRPr>
          </a:p>
        </p:txBody>
      </p:sp>
      <p:sp>
        <p:nvSpPr>
          <p:cNvPr id="517" name="CustomShape 5"/>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C736B60-C198-4414-B273-A12507D7C4A4}"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prism isInverted="true"/>
      </p:transition>
    </mc:Choice>
    <mc:Fallback>
      <p:transition spd="slow">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18"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000" spc="-1" strike="noStrike" cap="all">
                <a:solidFill>
                  <a:srgbClr val="0070c0"/>
                </a:solidFill>
                <a:latin typeface="Tahoma"/>
                <a:ea typeface="DejaVu Sans"/>
              </a:rPr>
              <a:t>I.6 Các vùng nhớ của một chương trình thực thi</a:t>
            </a:r>
            <a:endParaRPr b="0" lang="en-US" sz="3000" spc="-1" strike="noStrike">
              <a:latin typeface="Arial"/>
            </a:endParaRPr>
          </a:p>
        </p:txBody>
      </p:sp>
      <p:pic>
        <p:nvPicPr>
          <p:cNvPr id="519" name="Picture 2" descr=""/>
          <p:cNvPicPr/>
          <p:nvPr/>
        </p:nvPicPr>
        <p:blipFill>
          <a:blip r:embed="rId1"/>
          <a:stretch/>
        </p:blipFill>
        <p:spPr>
          <a:xfrm>
            <a:off x="633960" y="801720"/>
            <a:ext cx="6878880" cy="5261760"/>
          </a:xfrm>
          <a:prstGeom prst="rect">
            <a:avLst/>
          </a:prstGeom>
          <a:ln>
            <a:noFill/>
          </a:ln>
        </p:spPr>
      </p:pic>
      <p:sp>
        <p:nvSpPr>
          <p:cNvPr id="520" name="CustomShape 2"/>
          <p:cNvSpPr/>
          <p:nvPr/>
        </p:nvSpPr>
        <p:spPr>
          <a:xfrm>
            <a:off x="8156520" y="2121480"/>
            <a:ext cx="3540960" cy="4047480"/>
          </a:xfrm>
          <a:prstGeom prst="rect">
            <a:avLst/>
          </a:prstGeom>
          <a:noFill/>
          <a:ln>
            <a:noFill/>
          </a:ln>
        </p:spPr>
        <p:style>
          <a:lnRef idx="0"/>
          <a:fillRef idx="0"/>
          <a:effectRef idx="0"/>
          <a:fontRef idx="minor"/>
        </p:style>
      </p:sp>
      <p:grpSp>
        <p:nvGrpSpPr>
          <p:cNvPr id="521" name="Group 3"/>
          <p:cNvGrpSpPr/>
          <p:nvPr/>
        </p:nvGrpSpPr>
        <p:grpSpPr>
          <a:xfrm>
            <a:off x="11401560" y="6229800"/>
            <a:ext cx="453960" cy="453960"/>
            <a:chOff x="11401560" y="6229800"/>
            <a:chExt cx="453960" cy="453960"/>
          </a:xfrm>
        </p:grpSpPr>
        <p:sp>
          <p:nvSpPr>
            <p:cNvPr id="522"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523"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24"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spcAft>
                <a:spcPts val="601"/>
              </a:spcAft>
            </a:pPr>
            <a:fld id="{AB3E120D-C9B9-4DF7-8CB6-AA1EB19D8D2B}"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5" name="CustomShape 1"/>
          <p:cNvSpPr/>
          <p:nvPr/>
        </p:nvSpPr>
        <p:spPr>
          <a:xfrm>
            <a:off x="0" y="0"/>
            <a:ext cx="1218564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6" name="CustomShape 2"/>
          <p:cNvSpPr/>
          <p:nvPr/>
        </p:nvSpPr>
        <p:spPr>
          <a:xfrm>
            <a:off x="2082240" y="643320"/>
            <a:ext cx="3344760" cy="5567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4800" spc="-1" strike="noStrike" cap="all">
                <a:solidFill>
                  <a:srgbClr val="0070c0"/>
                </a:solidFill>
                <a:latin typeface="Tahoma"/>
                <a:ea typeface="DejaVu Sans"/>
              </a:rPr>
              <a:t>I.6 Các vùng nhớ của một chương trình thực thi</a:t>
            </a:r>
            <a:endParaRPr b="0" lang="en-US" sz="4800" spc="-1" strike="noStrike">
              <a:latin typeface="Arial"/>
            </a:endParaRPr>
          </a:p>
        </p:txBody>
      </p:sp>
      <p:sp>
        <p:nvSpPr>
          <p:cNvPr id="527" name="CustomShape 3"/>
          <p:cNvSpPr/>
          <p:nvPr/>
        </p:nvSpPr>
        <p:spPr>
          <a:xfrm>
            <a:off x="6772320" y="643320"/>
            <a:ext cx="4531680" cy="5567760"/>
          </a:xfrm>
          <a:prstGeom prst="rect">
            <a:avLst/>
          </a:prstGeom>
          <a:noFill/>
          <a:ln>
            <a:noFill/>
          </a:ln>
        </p:spPr>
        <p:style>
          <a:lnRef idx="0"/>
          <a:fillRef idx="0"/>
          <a:effectRef idx="0"/>
          <a:fontRef idx="minor"/>
        </p:style>
        <p:txBody>
          <a:bodyPr lIns="90000" rIns="90000" tIns="45000" bIns="45000" anchor="ctr">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Verdana"/>
                <a:ea typeface="Verdana"/>
              </a:rPr>
              <a:t>Vùng ranh giữa heap vào stack thường biến động, stack nhiều thì heap ít hoặc ngược lại. Nếu cả 2 cùng nhiều và vượt qua ranh giới thì sẽ làm crash chương trình.</a:t>
            </a:r>
            <a:br/>
            <a:r>
              <a:rPr b="0" lang="en-US" sz="1800" spc="-1" strike="noStrike">
                <a:solidFill>
                  <a:srgbClr val="000000"/>
                </a:solidFill>
                <a:latin typeface="Verdana"/>
                <a:ea typeface="Verdana"/>
              </a:rPr>
              <a:t>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Verdana"/>
                <a:ea typeface="Verdana"/>
              </a:rPr>
              <a:t>Stack và heap cùng nằm chung trên không gian địa chỉ ảo nhưng khác địa chỉ cơ sở với nhau. Thường thì heap được nới rộng lên còn stack thì mở rộng xuống dưới.</a:t>
            </a:r>
            <a:endParaRPr b="0" lang="en-US" sz="1800" spc="-1" strike="noStrike">
              <a:latin typeface="Arial"/>
            </a:endParaRPr>
          </a:p>
        </p:txBody>
      </p:sp>
      <p:sp>
        <p:nvSpPr>
          <p:cNvPr id="528"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B43E3BA-034F-4EAB-8E47-F58741C59513}"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CustomShape 1"/>
          <p:cNvSpPr/>
          <p:nvPr/>
        </p:nvSpPr>
        <p:spPr>
          <a:xfrm>
            <a:off x="1051560" y="1432080"/>
            <a:ext cx="9963720" cy="3032640"/>
          </a:xfrm>
          <a:prstGeom prst="rect">
            <a:avLst/>
          </a:prstGeom>
          <a:noFill/>
          <a:ln>
            <a:noFill/>
          </a:ln>
        </p:spPr>
        <p:style>
          <a:lnRef idx="0"/>
          <a:fillRef idx="0"/>
          <a:effectRef idx="0"/>
          <a:fontRef idx="minor"/>
        </p:style>
        <p:txBody>
          <a:bodyPr lIns="90000" rIns="90000" tIns="45000" bIns="45000" anchor="ctr">
            <a:noAutofit/>
          </a:bodyPr>
          <a:p>
            <a:pPr>
              <a:lnSpc>
                <a:spcPct val="80000"/>
              </a:lnSpc>
            </a:pPr>
            <a:r>
              <a:rPr b="0" lang="en-US" sz="9600" spc="-1" strike="noStrike" cap="all">
                <a:solidFill>
                  <a:srgbClr val="0070c0"/>
                </a:solidFill>
                <a:latin typeface="Rockwell Condensed"/>
                <a:ea typeface="DejaVu Sans"/>
              </a:rPr>
              <a:t>PE File Format</a:t>
            </a:r>
            <a:endParaRPr b="0" lang="en-US" sz="9600" spc="-1" strike="noStrike">
              <a:latin typeface="Arial"/>
            </a:endParaRPr>
          </a:p>
        </p:txBody>
      </p:sp>
      <p:sp>
        <p:nvSpPr>
          <p:cNvPr id="530" name="CustomShape 2"/>
          <p:cNvSpPr/>
          <p:nvPr/>
        </p:nvSpPr>
        <p:spPr>
          <a:xfrm>
            <a:off x="1069920" y="4389120"/>
            <a:ext cx="7887960" cy="106668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199"/>
              </a:spcBef>
            </a:pPr>
            <a:r>
              <a:rPr b="0" lang="en-US" sz="2200" spc="-1" strike="noStrike">
                <a:solidFill>
                  <a:srgbClr val="000000"/>
                </a:solidFill>
                <a:latin typeface="Rockwell"/>
                <a:ea typeface="DejaVu Sans"/>
              </a:rPr>
              <a:t>Học cái này làm gì nhỉ ?? </a:t>
            </a:r>
            <a:endParaRPr b="0" lang="en-US" sz="2200" spc="-1" strike="noStrike">
              <a:latin typeface="Arial"/>
            </a:endParaRPr>
          </a:p>
        </p:txBody>
      </p:sp>
      <p:sp>
        <p:nvSpPr>
          <p:cNvPr id="531" name="CustomShape 3"/>
          <p:cNvSpPr/>
          <p:nvPr/>
        </p:nvSpPr>
        <p:spPr>
          <a:xfrm>
            <a:off x="9592560" y="4289400"/>
            <a:ext cx="1190520" cy="636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1F9CB4A0-262F-4622-A91B-4AE09A46B35B}" type="slidenum">
              <a:rPr b="1" lang="en-US" sz="2800" spc="-1" strike="noStrike">
                <a:solidFill>
                  <a:srgbClr val="ffffff"/>
                </a:solidFill>
                <a:latin typeface="Rockwell Condensed"/>
                <a:ea typeface="DejaVu Sans"/>
              </a:rPr>
              <a:t>&lt;number&gt;</a:t>
            </a:fld>
            <a:endParaRPr b="0" lang="en-US" sz="2800" spc="-1" strike="noStrike">
              <a:latin typeface="Arial"/>
            </a:endParaRPr>
          </a:p>
        </p:txBody>
      </p:sp>
    </p:spTree>
  </p:cSld>
  <p:transition spd="med">
    <p:fade/>
  </p:transition>
  <p:timing>
    <p:tnLst>
      <p:par>
        <p:cTn id="208" dur="indefinite" restart="never" nodeType="tmRoot">
          <p:childTnLst>
            <p:seq>
              <p:cTn id="209" dur="indefinite" nodeType="mainSeq">
                <p:childTnLst>
                  <p:par>
                    <p:cTn id="210" fill="hold">
                      <p:stCondLst>
                        <p:cond delay="indefinite"/>
                      </p:stCondLst>
                      <p:childTnLst>
                        <p:par>
                          <p:cTn id="211" fill="hold">
                            <p:stCondLst>
                              <p:cond delay="0"/>
                            </p:stCondLst>
                            <p:childTnLst>
                              <p:par>
                                <p:cTn id="212" nodeType="clickEffect" fill="hold" presetClass="entr" presetID="2" presetSubtype="4">
                                  <p:stCondLst>
                                    <p:cond delay="0"/>
                                  </p:stCondLst>
                                  <p:childTnLst>
                                    <p:set>
                                      <p:cBhvr>
                                        <p:cTn id="213" dur="1" fill="hold">
                                          <p:stCondLst>
                                            <p:cond delay="0"/>
                                          </p:stCondLst>
                                        </p:cTn>
                                        <p:tgtEl>
                                          <p:spTgt spid="530">
                                            <p:txEl>
                                              <p:pRg st="0" end="0"/>
                                            </p:txEl>
                                          </p:spTgt>
                                        </p:tgtEl>
                                        <p:attrNameLst>
                                          <p:attrName>style.visibility</p:attrName>
                                        </p:attrNameLst>
                                      </p:cBhvr>
                                      <p:to>
                                        <p:strVal val="visible"/>
                                      </p:to>
                                    </p:set>
                                    <p:anim calcmode="lin" valueType="num">
                                      <p:cBhvr additive="repl">
                                        <p:cTn id="214" dur="500" fill="hold"/>
                                        <p:tgtEl>
                                          <p:spTgt spid="530">
                                            <p:txEl>
                                              <p:pRg st="0" end="0"/>
                                            </p:txEl>
                                          </p:spTgt>
                                        </p:tgtEl>
                                        <p:attrNameLst>
                                          <p:attrName>ppt_x</p:attrName>
                                        </p:attrNameLst>
                                      </p:cBhvr>
                                      <p:tavLst>
                                        <p:tav tm="0">
                                          <p:val>
                                            <p:strVal val="#ppt_x"/>
                                          </p:val>
                                        </p:tav>
                                        <p:tav tm="100000">
                                          <p:val>
                                            <p:strVal val="#ppt_x"/>
                                          </p:val>
                                        </p:tav>
                                      </p:tavLst>
                                    </p:anim>
                                    <p:anim calcmode="lin" valueType="num">
                                      <p:cBhvr additive="repl">
                                        <p:cTn id="215" dur="500" fill="hold"/>
                                        <p:tgtEl>
                                          <p:spTgt spid="53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2"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33" name="CustomShape 2"/>
          <p:cNvSpPr/>
          <p:nvPr/>
        </p:nvSpPr>
        <p:spPr>
          <a:xfrm>
            <a:off x="1005840" y="640080"/>
            <a:ext cx="10055160" cy="15541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II.1: Giới thiệu PE File</a:t>
            </a:r>
            <a:endParaRPr b="0" lang="en-US" sz="5400" spc="-1" strike="noStrike">
              <a:latin typeface="Arial"/>
            </a:endParaRPr>
          </a:p>
        </p:txBody>
      </p:sp>
      <p:sp>
        <p:nvSpPr>
          <p:cNvPr id="534" name="CustomShape 3"/>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fontScale="82000"/>
          </a:bodyPr>
          <a:p>
            <a:pPr marL="182880" indent="-179640">
              <a:lnSpc>
                <a:spcPct val="90000"/>
              </a:lnSpc>
              <a:spcBef>
                <a:spcPts val="1199"/>
              </a:spcBef>
              <a:buClr>
                <a:srgbClr val="9e3611"/>
              </a:buClr>
              <a:buSzPct val="85000"/>
              <a:buFont typeface="Wingdings" charset="2"/>
              <a:buChar char=""/>
            </a:pPr>
            <a:r>
              <a:rPr b="1" lang="en-US" sz="2000" spc="-1" strike="noStrike">
                <a:solidFill>
                  <a:srgbClr val="000000"/>
                </a:solidFill>
                <a:latin typeface="Rockwell"/>
                <a:ea typeface="DejaVu Sans"/>
              </a:rPr>
              <a:t>PE File Format</a:t>
            </a:r>
            <a:r>
              <a:rPr b="0" lang="en-US" sz="2000" spc="-1" strike="noStrike">
                <a:solidFill>
                  <a:srgbClr val="000000"/>
                </a:solidFill>
                <a:latin typeface="Rockwell"/>
                <a:ea typeface="DejaVu Sans"/>
              </a:rPr>
              <a:t> – định dạng file thực thi cơ bản trong hệ điều hành Window 32bit.</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PE File Format (Portable Executable File Format): là định dạng file riêng của Win32. Tất cả các file có thể thực thi được trên Win32 như: *.EXE, *.DLL (32 bit),*.COM,*.NET, *.CPL,… đều là định dạng PE; ngoại trừ các tập tin VxDs và *.DLL (16 bit).</a:t>
            </a:r>
            <a:endParaRPr b="0" lang="en-US" sz="2000" spc="-1" strike="noStrike">
              <a:latin typeface="Arial"/>
            </a:endParaRPr>
          </a:p>
          <a:p>
            <a:pPr>
              <a:lnSpc>
                <a:spcPct val="90000"/>
              </a:lnSpc>
              <a:spcBef>
                <a:spcPts val="1199"/>
              </a:spcBef>
            </a:pP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Tại sao lại học về PE File:</a:t>
            </a:r>
            <a:endParaRPr b="0" lang="en-US" sz="20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S</a:t>
            </a:r>
            <a:r>
              <a:rPr b="0" lang="en-US" sz="1800" spc="-1" strike="noStrike">
                <a:solidFill>
                  <a:srgbClr val="000000"/>
                </a:solidFill>
                <a:latin typeface="Rockwell"/>
                <a:ea typeface="DejaVu Sans"/>
              </a:rPr>
              <a:t>ẽ hiểu được cơ chế thực thi của một chương trình, tổ chức, load lên bộ nhớ, các tài nguyên sử dụng, ….</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Sửa </a:t>
            </a:r>
            <a:r>
              <a:rPr b="0" lang="en-US" sz="1800" spc="-1" strike="noStrike">
                <a:solidFill>
                  <a:srgbClr val="000000"/>
                </a:solidFill>
                <a:latin typeface="Rockwell"/>
                <a:ea typeface="DejaVu Sans"/>
              </a:rPr>
              <a:t>đổi một file, thêm vào một số đoạn mã, chỉnh sửa một số thành phần nhưng vẫn muốn chương trình thực thi bình thường.</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Đem lại những gợi ý đáng kể về kiến trúc của chương trình đó. </a:t>
            </a:r>
            <a:r>
              <a:rPr b="0" lang="en-US" sz="1800" spc="-1" strike="noStrike">
                <a:solidFill>
                  <a:srgbClr val="000000"/>
                </a:solidFill>
                <a:latin typeface="Wingdings"/>
                <a:ea typeface="DejaVu Sans"/>
              </a:rPr>
              <a:t></a:t>
            </a:r>
            <a:r>
              <a:rPr b="0" lang="en-US" sz="1800" spc="-1" strike="noStrike">
                <a:solidFill>
                  <a:srgbClr val="000000"/>
                </a:solidFill>
                <a:latin typeface="Times New Roman"/>
                <a:ea typeface="DejaVu Sans"/>
              </a:rPr>
              <a:t> rất quan trọng cho quá trình RE.</a:t>
            </a:r>
            <a:endParaRPr b="0" lang="en-US" sz="1800" spc="-1" strike="noStrike">
              <a:latin typeface="Arial"/>
            </a:endParaRPr>
          </a:p>
        </p:txBody>
      </p:sp>
      <p:sp>
        <p:nvSpPr>
          <p:cNvPr id="535"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691B8D41-2AC8-405B-8DCC-550E0FF21C9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push dir="u"/>
  </p:transition>
  <p:timing>
    <p:tnLst>
      <p:par>
        <p:cTn id="216" dur="indefinite" restart="never" nodeType="tmRoot">
          <p:childTnLst>
            <p:seq>
              <p:cTn id="217" dur="indefinite" nodeType="mainSeq">
                <p:childTnLst>
                  <p:par>
                    <p:cTn id="218" fill="hold">
                      <p:stCondLst>
                        <p:cond delay="indefinite"/>
                      </p:stCondLst>
                      <p:childTnLst>
                        <p:par>
                          <p:cTn id="219" fill="hold">
                            <p:stCondLst>
                              <p:cond delay="0"/>
                            </p:stCondLst>
                            <p:childTnLst>
                              <p:par>
                                <p:cTn id="220" nodeType="clickEffect" fill="hold" presetClass="entr" presetID="2" presetSubtype="4">
                                  <p:stCondLst>
                                    <p:cond delay="0"/>
                                  </p:stCondLst>
                                  <p:childTnLst>
                                    <p:set>
                                      <p:cBhvr>
                                        <p:cTn id="221" dur="1" fill="hold">
                                          <p:stCondLst>
                                            <p:cond delay="0"/>
                                          </p:stCondLst>
                                        </p:cTn>
                                        <p:tgtEl>
                                          <p:spTgt spid="533"/>
                                        </p:tgtEl>
                                        <p:attrNameLst>
                                          <p:attrName>style.visibility</p:attrName>
                                        </p:attrNameLst>
                                      </p:cBhvr>
                                      <p:to>
                                        <p:strVal val="visible"/>
                                      </p:to>
                                    </p:set>
                                    <p:anim calcmode="lin" valueType="num">
                                      <p:cBhvr additive="repl">
                                        <p:cTn id="222" dur="500" fill="hold"/>
                                        <p:tgtEl>
                                          <p:spTgt spid="533"/>
                                        </p:tgtEl>
                                        <p:attrNameLst>
                                          <p:attrName>ppt_x</p:attrName>
                                        </p:attrNameLst>
                                      </p:cBhvr>
                                      <p:tavLst>
                                        <p:tav tm="0">
                                          <p:val>
                                            <p:strVal val="#ppt_x"/>
                                          </p:val>
                                        </p:tav>
                                        <p:tav tm="100000">
                                          <p:val>
                                            <p:strVal val="#ppt_x"/>
                                          </p:val>
                                        </p:tav>
                                      </p:tavLst>
                                    </p:anim>
                                    <p:anim calcmode="lin" valueType="num">
                                      <p:cBhvr additive="repl">
                                        <p:cTn id="223" dur="500" fill="hold"/>
                                        <p:tgtEl>
                                          <p:spTgt spid="533"/>
                                        </p:tgtEl>
                                        <p:attrNameLst>
                                          <p:attrName>ppt_y</p:attrName>
                                        </p:attrNameLst>
                                      </p:cBhvr>
                                      <p:tavLst>
                                        <p:tav tm="0">
                                          <p:val>
                                            <p:strVal val="1+#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nodeType="clickEffect" fill="hold" presetClass="entr" presetID="16" presetSubtype="21">
                                  <p:stCondLst>
                                    <p:cond delay="0"/>
                                  </p:stCondLst>
                                  <p:childTnLst>
                                    <p:set>
                                      <p:cBhvr>
                                        <p:cTn id="227" dur="1" fill="hold">
                                          <p:stCondLst>
                                            <p:cond delay="0"/>
                                          </p:stCondLst>
                                        </p:cTn>
                                        <p:tgtEl>
                                          <p:spTgt spid="534">
                                            <p:txEl>
                                              <p:pRg st="0" end="0"/>
                                            </p:txEl>
                                          </p:spTgt>
                                        </p:tgtEl>
                                        <p:attrNameLst>
                                          <p:attrName>style.visibility</p:attrName>
                                        </p:attrNameLst>
                                      </p:cBhvr>
                                      <p:to>
                                        <p:strVal val="visible"/>
                                      </p:to>
                                    </p:set>
                                    <p:animEffect filter="barn(inVertical)" transition="in">
                                      <p:cBhvr additive="repl">
                                        <p:cTn id="228" dur="500"/>
                                        <p:tgtEl>
                                          <p:spTgt spid="534">
                                            <p:txEl>
                                              <p:pRg st="0" end="0"/>
                                            </p:txEl>
                                          </p:spTgt>
                                        </p:tgtEl>
                                      </p:cBhvr>
                                    </p:animEffec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22" presetSubtype="4">
                                  <p:stCondLst>
                                    <p:cond delay="0"/>
                                  </p:stCondLst>
                                  <p:childTnLst>
                                    <p:set>
                                      <p:cBhvr>
                                        <p:cTn id="232" dur="1" fill="hold">
                                          <p:stCondLst>
                                            <p:cond delay="0"/>
                                          </p:stCondLst>
                                        </p:cTn>
                                        <p:tgtEl>
                                          <p:spTgt spid="534">
                                            <p:txEl>
                                              <p:pRg st="1" end="1"/>
                                            </p:txEl>
                                          </p:spTgt>
                                        </p:tgtEl>
                                        <p:attrNameLst>
                                          <p:attrName>style.visibility</p:attrName>
                                        </p:attrNameLst>
                                      </p:cBhvr>
                                      <p:to>
                                        <p:strVal val="visible"/>
                                      </p:to>
                                    </p:set>
                                    <p:animEffect filter="wipe(down)" transition="in">
                                      <p:cBhvr additive="repl">
                                        <p:cTn id="233" dur="500"/>
                                        <p:tgtEl>
                                          <p:spTgt spid="534">
                                            <p:txEl>
                                              <p:pRg st="1" end="1"/>
                                            </p:txEl>
                                          </p:spTgt>
                                        </p:tgtEl>
                                      </p:cBhvr>
                                    </p:animEffec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53" presetSubtype="16">
                                  <p:stCondLst>
                                    <p:cond delay="0"/>
                                  </p:stCondLst>
                                  <p:childTnLst>
                                    <p:set>
                                      <p:cBhvr>
                                        <p:cTn id="237" dur="1" fill="hold">
                                          <p:stCondLst>
                                            <p:cond delay="0"/>
                                          </p:stCondLst>
                                        </p:cTn>
                                        <p:tgtEl>
                                          <p:spTgt spid="534">
                                            <p:txEl>
                                              <p:pRg st="3" end="3"/>
                                            </p:txEl>
                                          </p:spTgt>
                                        </p:tgtEl>
                                        <p:attrNameLst>
                                          <p:attrName>style.visibility</p:attrName>
                                        </p:attrNameLst>
                                      </p:cBhvr>
                                      <p:to>
                                        <p:strVal val="visible"/>
                                      </p:to>
                                    </p:set>
                                    <p:anim calcmode="lin" valueType="num">
                                      <p:cBhvr additive="repl">
                                        <p:cTn id="238" dur="500" fill="hold"/>
                                        <p:tgtEl>
                                          <p:spTgt spid="534">
                                            <p:txEl>
                                              <p:pRg st="3" end="3"/>
                                            </p:txEl>
                                          </p:spTgt>
                                        </p:tgtEl>
                                        <p:attrNameLst>
                                          <p:attrName>ppt_w</p:attrName>
                                        </p:attrNameLst>
                                      </p:cBhvr>
                                      <p:tavLst>
                                        <p:tav tm="0">
                                          <p:val>
                                            <p:fltVal val="0"/>
                                          </p:val>
                                        </p:tav>
                                        <p:tav tm="100000">
                                          <p:val>
                                            <p:strVal val="#ppt_w"/>
                                          </p:val>
                                        </p:tav>
                                      </p:tavLst>
                                    </p:anim>
                                    <p:anim calcmode="lin" valueType="num">
                                      <p:cBhvr additive="repl">
                                        <p:cTn id="239" dur="500" fill="hold"/>
                                        <p:tgtEl>
                                          <p:spTgt spid="534">
                                            <p:txEl>
                                              <p:pRg st="3" end="3"/>
                                            </p:txEl>
                                          </p:spTgt>
                                        </p:tgtEl>
                                        <p:attrNameLst>
                                          <p:attrName>ppt_h</p:attrName>
                                        </p:attrNameLst>
                                      </p:cBhvr>
                                      <p:tavLst>
                                        <p:tav tm="0">
                                          <p:val>
                                            <p:fltVal val="0"/>
                                          </p:val>
                                        </p:tav>
                                        <p:tav tm="100000">
                                          <p:val>
                                            <p:strVal val="#ppt_h"/>
                                          </p:val>
                                        </p:tav>
                                      </p:tavLst>
                                    </p:anim>
                                    <p:animEffect filter="fade" transition="in">
                                      <p:cBhvr additive="repl">
                                        <p:cTn id="240" dur="500"/>
                                        <p:tgtEl>
                                          <p:spTgt spid="534">
                                            <p:txEl>
                                              <p:pRg st="3" end="3"/>
                                            </p:txEl>
                                          </p:spTgt>
                                        </p:tgtEl>
                                      </p:cBhvr>
                                    </p:animEffect>
                                  </p:childTnLst>
                                </p:cTn>
                              </p:par>
                              <p:par>
                                <p:cTn id="241" nodeType="withEffect" fill="hold" presetClass="entr" presetID="53" presetSubtype="16">
                                  <p:stCondLst>
                                    <p:cond delay="0"/>
                                  </p:stCondLst>
                                  <p:childTnLst>
                                    <p:set>
                                      <p:cBhvr>
                                        <p:cTn id="242" dur="1" fill="hold">
                                          <p:stCondLst>
                                            <p:cond delay="0"/>
                                          </p:stCondLst>
                                        </p:cTn>
                                        <p:tgtEl>
                                          <p:spTgt spid="534">
                                            <p:txEl>
                                              <p:pRg st="4" end="4"/>
                                            </p:txEl>
                                          </p:spTgt>
                                        </p:tgtEl>
                                        <p:attrNameLst>
                                          <p:attrName>style.visibility</p:attrName>
                                        </p:attrNameLst>
                                      </p:cBhvr>
                                      <p:to>
                                        <p:strVal val="visible"/>
                                      </p:to>
                                    </p:set>
                                    <p:anim calcmode="lin" valueType="num">
                                      <p:cBhvr additive="repl">
                                        <p:cTn id="243" dur="500" fill="hold"/>
                                        <p:tgtEl>
                                          <p:spTgt spid="534">
                                            <p:txEl>
                                              <p:pRg st="4" end="4"/>
                                            </p:txEl>
                                          </p:spTgt>
                                        </p:tgtEl>
                                        <p:attrNameLst>
                                          <p:attrName>ppt_w</p:attrName>
                                        </p:attrNameLst>
                                      </p:cBhvr>
                                      <p:tavLst>
                                        <p:tav tm="0">
                                          <p:val>
                                            <p:fltVal val="0"/>
                                          </p:val>
                                        </p:tav>
                                        <p:tav tm="100000">
                                          <p:val>
                                            <p:strVal val="#ppt_w"/>
                                          </p:val>
                                        </p:tav>
                                      </p:tavLst>
                                    </p:anim>
                                    <p:anim calcmode="lin" valueType="num">
                                      <p:cBhvr additive="repl">
                                        <p:cTn id="244" dur="500" fill="hold"/>
                                        <p:tgtEl>
                                          <p:spTgt spid="534">
                                            <p:txEl>
                                              <p:pRg st="4" end="4"/>
                                            </p:txEl>
                                          </p:spTgt>
                                        </p:tgtEl>
                                        <p:attrNameLst>
                                          <p:attrName>ppt_h</p:attrName>
                                        </p:attrNameLst>
                                      </p:cBhvr>
                                      <p:tavLst>
                                        <p:tav tm="0">
                                          <p:val>
                                            <p:fltVal val="0"/>
                                          </p:val>
                                        </p:tav>
                                        <p:tav tm="100000">
                                          <p:val>
                                            <p:strVal val="#ppt_h"/>
                                          </p:val>
                                        </p:tav>
                                      </p:tavLst>
                                    </p:anim>
                                    <p:animEffect filter="fade" transition="in">
                                      <p:cBhvr additive="repl">
                                        <p:cTn id="245" dur="500"/>
                                        <p:tgtEl>
                                          <p:spTgt spid="534">
                                            <p:txEl>
                                              <p:pRg st="4" end="4"/>
                                            </p:txEl>
                                          </p:spTgt>
                                        </p:tgtEl>
                                      </p:cBhvr>
                                    </p:animEffect>
                                  </p:childTnLst>
                                </p:cTn>
                              </p:par>
                              <p:par>
                                <p:cTn id="246" nodeType="withEffect" fill="hold" presetClass="entr" presetID="53" presetSubtype="16">
                                  <p:stCondLst>
                                    <p:cond delay="0"/>
                                  </p:stCondLst>
                                  <p:childTnLst>
                                    <p:set>
                                      <p:cBhvr>
                                        <p:cTn id="247" dur="1" fill="hold">
                                          <p:stCondLst>
                                            <p:cond delay="0"/>
                                          </p:stCondLst>
                                        </p:cTn>
                                        <p:tgtEl>
                                          <p:spTgt spid="534">
                                            <p:txEl>
                                              <p:pRg st="5" end="5"/>
                                            </p:txEl>
                                          </p:spTgt>
                                        </p:tgtEl>
                                        <p:attrNameLst>
                                          <p:attrName>style.visibility</p:attrName>
                                        </p:attrNameLst>
                                      </p:cBhvr>
                                      <p:to>
                                        <p:strVal val="visible"/>
                                      </p:to>
                                    </p:set>
                                    <p:anim calcmode="lin" valueType="num">
                                      <p:cBhvr additive="repl">
                                        <p:cTn id="248" dur="500" fill="hold"/>
                                        <p:tgtEl>
                                          <p:spTgt spid="534">
                                            <p:txEl>
                                              <p:pRg st="5" end="5"/>
                                            </p:txEl>
                                          </p:spTgt>
                                        </p:tgtEl>
                                        <p:attrNameLst>
                                          <p:attrName>ppt_w</p:attrName>
                                        </p:attrNameLst>
                                      </p:cBhvr>
                                      <p:tavLst>
                                        <p:tav tm="0">
                                          <p:val>
                                            <p:fltVal val="0"/>
                                          </p:val>
                                        </p:tav>
                                        <p:tav tm="100000">
                                          <p:val>
                                            <p:strVal val="#ppt_w"/>
                                          </p:val>
                                        </p:tav>
                                      </p:tavLst>
                                    </p:anim>
                                    <p:anim calcmode="lin" valueType="num">
                                      <p:cBhvr additive="repl">
                                        <p:cTn id="249" dur="500" fill="hold"/>
                                        <p:tgtEl>
                                          <p:spTgt spid="534">
                                            <p:txEl>
                                              <p:pRg st="5" end="5"/>
                                            </p:txEl>
                                          </p:spTgt>
                                        </p:tgtEl>
                                        <p:attrNameLst>
                                          <p:attrName>ppt_h</p:attrName>
                                        </p:attrNameLst>
                                      </p:cBhvr>
                                      <p:tavLst>
                                        <p:tav tm="0">
                                          <p:val>
                                            <p:fltVal val="0"/>
                                          </p:val>
                                        </p:tav>
                                        <p:tav tm="100000">
                                          <p:val>
                                            <p:strVal val="#ppt_h"/>
                                          </p:val>
                                        </p:tav>
                                      </p:tavLst>
                                    </p:anim>
                                    <p:animEffect filter="fade" transition="in">
                                      <p:cBhvr additive="repl">
                                        <p:cTn id="250" dur="500"/>
                                        <p:tgtEl>
                                          <p:spTgt spid="534">
                                            <p:txEl>
                                              <p:pRg st="5" end="5"/>
                                            </p:txEl>
                                          </p:spTgt>
                                        </p:tgtEl>
                                      </p:cBhvr>
                                    </p:animEffect>
                                  </p:childTnLst>
                                </p:cTn>
                              </p:par>
                              <p:par>
                                <p:cTn id="251" nodeType="withEffect" fill="hold" presetClass="entr" presetID="53" presetSubtype="16">
                                  <p:stCondLst>
                                    <p:cond delay="0"/>
                                  </p:stCondLst>
                                  <p:childTnLst>
                                    <p:set>
                                      <p:cBhvr>
                                        <p:cTn id="252" dur="1" fill="hold">
                                          <p:stCondLst>
                                            <p:cond delay="0"/>
                                          </p:stCondLst>
                                        </p:cTn>
                                        <p:tgtEl>
                                          <p:spTgt spid="534">
                                            <p:txEl>
                                              <p:pRg st="6" end="6"/>
                                            </p:txEl>
                                          </p:spTgt>
                                        </p:tgtEl>
                                        <p:attrNameLst>
                                          <p:attrName>style.visibility</p:attrName>
                                        </p:attrNameLst>
                                      </p:cBhvr>
                                      <p:to>
                                        <p:strVal val="visible"/>
                                      </p:to>
                                    </p:set>
                                    <p:anim calcmode="lin" valueType="num">
                                      <p:cBhvr additive="repl">
                                        <p:cTn id="253" dur="500" fill="hold"/>
                                        <p:tgtEl>
                                          <p:spTgt spid="534">
                                            <p:txEl>
                                              <p:pRg st="6" end="6"/>
                                            </p:txEl>
                                          </p:spTgt>
                                        </p:tgtEl>
                                        <p:attrNameLst>
                                          <p:attrName>ppt_w</p:attrName>
                                        </p:attrNameLst>
                                      </p:cBhvr>
                                      <p:tavLst>
                                        <p:tav tm="0">
                                          <p:val>
                                            <p:fltVal val="0"/>
                                          </p:val>
                                        </p:tav>
                                        <p:tav tm="100000">
                                          <p:val>
                                            <p:strVal val="#ppt_w"/>
                                          </p:val>
                                        </p:tav>
                                      </p:tavLst>
                                    </p:anim>
                                    <p:anim calcmode="lin" valueType="num">
                                      <p:cBhvr additive="repl">
                                        <p:cTn id="254" dur="500" fill="hold"/>
                                        <p:tgtEl>
                                          <p:spTgt spid="534">
                                            <p:txEl>
                                              <p:pRg st="6" end="6"/>
                                            </p:txEl>
                                          </p:spTgt>
                                        </p:tgtEl>
                                        <p:attrNameLst>
                                          <p:attrName>ppt_h</p:attrName>
                                        </p:attrNameLst>
                                      </p:cBhvr>
                                      <p:tavLst>
                                        <p:tav tm="0">
                                          <p:val>
                                            <p:fltVal val="0"/>
                                          </p:val>
                                        </p:tav>
                                        <p:tav tm="100000">
                                          <p:val>
                                            <p:strVal val="#ppt_h"/>
                                          </p:val>
                                        </p:tav>
                                      </p:tavLst>
                                    </p:anim>
                                    <p:animEffect filter="fade" transition="in">
                                      <p:cBhvr additive="repl">
                                        <p:cTn id="255" dur="500"/>
                                        <p:tgtEl>
                                          <p:spTgt spid="534">
                                            <p:txEl>
                                              <p:pRg st="6" end="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36" name="Group 1"/>
          <p:cNvGrpSpPr/>
          <p:nvPr/>
        </p:nvGrpSpPr>
        <p:grpSpPr>
          <a:xfrm>
            <a:off x="11401560" y="6229800"/>
            <a:ext cx="453960" cy="453960"/>
            <a:chOff x="11401560" y="6229800"/>
            <a:chExt cx="453960" cy="453960"/>
          </a:xfrm>
        </p:grpSpPr>
        <p:sp>
          <p:nvSpPr>
            <p:cNvPr id="537" name="CustomShape 2"/>
            <p:cNvSpPr/>
            <p:nvPr/>
          </p:nvSpPr>
          <p:spPr>
            <a:xfrm>
              <a:off x="11401560" y="6229800"/>
              <a:ext cx="453960" cy="453960"/>
            </a:xfrm>
            <a:prstGeom prst="ellipse">
              <a:avLst/>
            </a:prstGeom>
            <a:blipFill rotWithShape="0">
              <a:blip r:embed="rId1"/>
              <a:tile/>
            </a:blipFill>
            <a:ln w="25560">
              <a:noFill/>
            </a:ln>
          </p:spPr>
          <p:style>
            <a:lnRef idx="0"/>
            <a:fillRef idx="0"/>
            <a:effectRef idx="0"/>
            <a:fontRef idx="minor"/>
          </p:style>
        </p:sp>
        <p:sp>
          <p:nvSpPr>
            <p:cNvPr id="538"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39" name="CustomShape 4"/>
          <p:cNvSpPr/>
          <p:nvPr/>
        </p:nvSpPr>
        <p:spPr>
          <a:xfrm>
            <a:off x="6400800" y="484560"/>
            <a:ext cx="529632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2500" spc="-1" strike="noStrike" cap="all">
                <a:solidFill>
                  <a:srgbClr val="0070c0"/>
                </a:solidFill>
                <a:latin typeface="Rockwell Condensed"/>
                <a:ea typeface="DejaVu Sans"/>
              </a:rPr>
              <a:t>II.2: Cấu trúc cơ bản của PE File</a:t>
            </a:r>
            <a:br/>
            <a:br/>
            <a:r>
              <a:rPr b="1" lang="en-US" sz="2500" spc="-1" strike="noStrike" cap="all">
                <a:solidFill>
                  <a:srgbClr val="0070c0"/>
                </a:solidFill>
                <a:latin typeface="Rockwell Condensed"/>
                <a:ea typeface="DejaVu Sans"/>
              </a:rPr>
              <a:t>II.2.1: Basic structure</a:t>
            </a:r>
            <a:br/>
            <a:endParaRPr b="0" lang="en-US" sz="2500" spc="-1" strike="noStrike">
              <a:latin typeface="Arial"/>
            </a:endParaRPr>
          </a:p>
        </p:txBody>
      </p:sp>
      <p:pic>
        <p:nvPicPr>
          <p:cNvPr id="540" name="Picture 2" descr=""/>
          <p:cNvPicPr/>
          <p:nvPr/>
        </p:nvPicPr>
        <p:blipFill>
          <a:blip r:embed="rId2"/>
          <a:srcRect l="0" t="0" r="243" b="0"/>
          <a:stretch/>
        </p:blipFill>
        <p:spPr>
          <a:xfrm>
            <a:off x="633960" y="640080"/>
            <a:ext cx="4790880" cy="5585040"/>
          </a:xfrm>
          <a:prstGeom prst="rect">
            <a:avLst/>
          </a:prstGeom>
          <a:ln>
            <a:noFill/>
          </a:ln>
        </p:spPr>
      </p:pic>
      <p:grpSp>
        <p:nvGrpSpPr>
          <p:cNvPr id="541" name="Group 5"/>
          <p:cNvGrpSpPr/>
          <p:nvPr/>
        </p:nvGrpSpPr>
        <p:grpSpPr>
          <a:xfrm>
            <a:off x="11401560" y="6229800"/>
            <a:ext cx="453960" cy="453960"/>
            <a:chOff x="11401560" y="6229800"/>
            <a:chExt cx="453960" cy="453960"/>
          </a:xfrm>
        </p:grpSpPr>
        <p:sp>
          <p:nvSpPr>
            <p:cNvPr id="542" name="CustomShape 6"/>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43" name="CustomShape 7"/>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44" name="CustomShape 8"/>
          <p:cNvSpPr/>
          <p:nvPr/>
        </p:nvSpPr>
        <p:spPr>
          <a:xfrm>
            <a:off x="8549640" y="2423160"/>
            <a:ext cx="3197160" cy="3288600"/>
          </a:xfrm>
          <a:prstGeom prst="rect">
            <a:avLst/>
          </a:prstGeom>
          <a:noFill/>
          <a:ln>
            <a:noFill/>
          </a:ln>
        </p:spPr>
        <p:style>
          <a:lnRef idx="0"/>
          <a:fillRef idx="0"/>
          <a:effectRef idx="0"/>
          <a:fontRef idx="minor"/>
        </p:style>
      </p:sp>
      <p:sp>
        <p:nvSpPr>
          <p:cNvPr id="545" name="CustomShape 9"/>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8CF22DC5-7E6B-40D4-9A79-26263D5C3DB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wipe dir="l"/>
  </p:transition>
  <p:timing>
    <p:tnLst>
      <p:par>
        <p:cTn id="256" dur="indefinite" restart="never" nodeType="tmRoot">
          <p:childTnLst>
            <p:seq>
              <p:cTn id="257" dur="indefinite" nodeType="mainSeq">
                <p:childTnLst>
                  <p:par>
                    <p:cTn id="258" fill="hold">
                      <p:stCondLst>
                        <p:cond delay="indefinite"/>
                      </p:stCondLst>
                      <p:childTnLst>
                        <p:par>
                          <p:cTn id="259" fill="hold">
                            <p:stCondLst>
                              <p:cond delay="0"/>
                            </p:stCondLst>
                            <p:childTnLst>
                              <p:par>
                                <p:cTn id="260" nodeType="clickEffect" fill="hold" presetClass="entr" presetID="42">
                                  <p:stCondLst>
                                    <p:cond delay="0"/>
                                  </p:stCondLst>
                                  <p:childTnLst>
                                    <p:set>
                                      <p:cBhvr>
                                        <p:cTn id="261" dur="1" fill="hold">
                                          <p:stCondLst>
                                            <p:cond delay="0"/>
                                          </p:stCondLst>
                                        </p:cTn>
                                        <p:tgtEl>
                                          <p:spTgt spid="539"/>
                                        </p:tgtEl>
                                        <p:attrNameLst>
                                          <p:attrName>style.visibility</p:attrName>
                                        </p:attrNameLst>
                                      </p:cBhvr>
                                      <p:to>
                                        <p:strVal val="visible"/>
                                      </p:to>
                                    </p:set>
                                    <p:animEffect filter="fade" transition="in">
                                      <p:cBhvr additive="repl">
                                        <p:cTn id="262" dur="1000"/>
                                        <p:tgtEl>
                                          <p:spTgt spid="539"/>
                                        </p:tgtEl>
                                      </p:cBhvr>
                                    </p:animEffect>
                                    <p:anim calcmode="lin" valueType="num">
                                      <p:cBhvr additive="repl">
                                        <p:cTn id="263" dur="1000" fill="hold"/>
                                        <p:tgtEl>
                                          <p:spTgt spid="539"/>
                                        </p:tgtEl>
                                        <p:attrNameLst>
                                          <p:attrName>ppt_x</p:attrName>
                                        </p:attrNameLst>
                                      </p:cBhvr>
                                      <p:tavLst>
                                        <p:tav tm="0">
                                          <p:val>
                                            <p:strVal val="#ppt_x"/>
                                          </p:val>
                                        </p:tav>
                                        <p:tav tm="100000">
                                          <p:val>
                                            <p:strVal val="#ppt_x"/>
                                          </p:val>
                                        </p:tav>
                                      </p:tavLst>
                                    </p:anim>
                                    <p:anim calcmode="lin" valueType="num">
                                      <p:cBhvr additive="repl">
                                        <p:cTn id="264" dur="1000" fill="hold"/>
                                        <p:tgtEl>
                                          <p:spTgt spid="539"/>
                                        </p:tgtEl>
                                        <p:attrNameLst>
                                          <p:attrName>ppt_y</p:attrName>
                                        </p:attrNameLst>
                                      </p:cBhvr>
                                      <p:tavLst>
                                        <p:tav tm="0">
                                          <p:val>
                                            <p:strVal val="#ppt_y+.1"/>
                                          </p:val>
                                        </p:tav>
                                        <p:tav tm="100000">
                                          <p:val>
                                            <p:strVal val="#ppt_y"/>
                                          </p:val>
                                        </p:tav>
                                      </p:tavLst>
                                    </p:anim>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42">
                                  <p:stCondLst>
                                    <p:cond delay="0"/>
                                  </p:stCondLst>
                                  <p:childTnLst>
                                    <p:set>
                                      <p:cBhvr>
                                        <p:cTn id="268" dur="1" fill="hold">
                                          <p:stCondLst>
                                            <p:cond delay="0"/>
                                          </p:stCondLst>
                                        </p:cTn>
                                        <p:tgtEl>
                                          <p:spTgt spid="540"/>
                                        </p:tgtEl>
                                        <p:attrNameLst>
                                          <p:attrName>style.visibility</p:attrName>
                                        </p:attrNameLst>
                                      </p:cBhvr>
                                      <p:to>
                                        <p:strVal val="visible"/>
                                      </p:to>
                                    </p:set>
                                    <p:animEffect filter="fade" transition="in">
                                      <p:cBhvr additive="repl">
                                        <p:cTn id="269" dur="1000"/>
                                        <p:tgtEl>
                                          <p:spTgt spid="540"/>
                                        </p:tgtEl>
                                      </p:cBhvr>
                                    </p:animEffect>
                                    <p:anim calcmode="lin" valueType="num">
                                      <p:cBhvr additive="repl">
                                        <p:cTn id="270" dur="1000" fill="hold"/>
                                        <p:tgtEl>
                                          <p:spTgt spid="540"/>
                                        </p:tgtEl>
                                        <p:attrNameLst>
                                          <p:attrName>ppt_x</p:attrName>
                                        </p:attrNameLst>
                                      </p:cBhvr>
                                      <p:tavLst>
                                        <p:tav tm="0">
                                          <p:val>
                                            <p:strVal val="#ppt_x"/>
                                          </p:val>
                                        </p:tav>
                                        <p:tav tm="100000">
                                          <p:val>
                                            <p:strVal val="#ppt_x"/>
                                          </p:val>
                                        </p:tav>
                                      </p:tavLst>
                                    </p:anim>
                                    <p:anim calcmode="lin" valueType="num">
                                      <p:cBhvr additive="repl">
                                        <p:cTn id="271" dur="1000" fill="hold"/>
                                        <p:tgtEl>
                                          <p:spTgt spid="5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2"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03" name="CustomShape 2"/>
          <p:cNvSpPr/>
          <p:nvPr/>
        </p:nvSpPr>
        <p:spPr>
          <a:xfrm>
            <a:off x="2286000" y="68004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I.2 Bộ nhớ ảo</a:t>
            </a:r>
            <a:endParaRPr b="0" lang="en-US" sz="5400" spc="-1" strike="noStrike">
              <a:latin typeface="Arial"/>
            </a:endParaRPr>
          </a:p>
        </p:txBody>
      </p:sp>
      <p:sp>
        <p:nvSpPr>
          <p:cNvPr id="404" name="CustomShape 3"/>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Kỹ thuật được hiện thực trong hệ điều hành để cho phép thực thi một quá trình mà chỉ cần giữ trong bộ nhớ chính một phần của không gian địa chỉ luận lý của nó, còn phần còn lại được giữ trên bộ nhớ đại trà (đĩa).</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Ưu điểm của bộ nhớ ảo :</a:t>
            </a:r>
            <a:endParaRPr b="0" lang="en-US" sz="20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 </a:t>
            </a:r>
            <a:r>
              <a:rPr b="0" lang="en-US" sz="1800" spc="-1" strike="noStrike">
                <a:solidFill>
                  <a:srgbClr val="000000"/>
                </a:solidFill>
                <a:latin typeface="Rockwell"/>
                <a:ea typeface="DejaVu Sans"/>
              </a:rPr>
              <a:t>Số lượng process trong bộ nhớ sẽ nhiều hơn, một process có thể thực thi ngay cả khi kích thước của nó lớn hơn bộ nhớ thực.</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Chương trình sẽ không còn bị rang buộc bởi không gian bộ nhớ vật lí có sẳn.</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Times New Roman"/>
                <a:ea typeface="DejaVu Sans"/>
              </a:rPr>
              <a:t>Tiết kiệm chi phí, không phải đi mua RAM lắp vào :v.</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Thông thường phần của không gian địa chỉ luận lý của quá trình, nếu chưa cần nạp vào bộ nhớ chính, được giữ ở một vùng đặc biệt trên đĩa gọi là không gian tráo đổi (swap space).</a:t>
            </a:r>
            <a:endParaRPr b="0" lang="en-US" sz="1800" spc="-1" strike="noStrike">
              <a:latin typeface="Arial"/>
            </a:endParaRPr>
          </a:p>
        </p:txBody>
      </p:sp>
      <p:sp>
        <p:nvSpPr>
          <p:cNvPr id="405"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spcAft>
                <a:spcPts val="601"/>
              </a:spcAft>
            </a:pPr>
            <a:fld id="{E495C772-E4E3-402D-BEDC-F866A63AB77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split dir="out" orient="vert"/>
  </p:transition>
  <p:timing>
    <p:tnLst>
      <p:par>
        <p:cTn id="42" dur="indefinite" restart="never" nodeType="tmRoot">
          <p:childTnLst>
            <p:seq>
              <p:cTn id="43" dur="indefinite" nodeType="mainSeq">
                <p:childTnLst>
                  <p:par>
                    <p:cTn id="44" fill="hold">
                      <p:stCondLst>
                        <p:cond delay="indefinite"/>
                      </p:stCondLst>
                      <p:childTnLst>
                        <p:par>
                          <p:cTn id="45" fill="hold">
                            <p:stCondLst>
                              <p:cond delay="0"/>
                            </p:stCondLst>
                            <p:childTnLst>
                              <p:par>
                                <p:cTn id="46" nodeType="clickEffect" fill="hold" presetClass="entr" presetID="53" presetSubtype="16">
                                  <p:stCondLst>
                                    <p:cond delay="0"/>
                                  </p:stCondLst>
                                  <p:childTnLst>
                                    <p:set>
                                      <p:cBhvr>
                                        <p:cTn id="47" dur="1" fill="hold">
                                          <p:stCondLst>
                                            <p:cond delay="0"/>
                                          </p:stCondLst>
                                        </p:cTn>
                                        <p:tgtEl>
                                          <p:spTgt spid="404">
                                            <p:txEl>
                                              <p:pRg st="0" end="0"/>
                                            </p:txEl>
                                          </p:spTgt>
                                        </p:tgtEl>
                                        <p:attrNameLst>
                                          <p:attrName>style.visibility</p:attrName>
                                        </p:attrNameLst>
                                      </p:cBhvr>
                                      <p:to>
                                        <p:strVal val="visible"/>
                                      </p:to>
                                    </p:set>
                                    <p:anim calcmode="lin" valueType="num">
                                      <p:cBhvr additive="repl">
                                        <p:cTn id="48" dur="500" fill="hold"/>
                                        <p:tgtEl>
                                          <p:spTgt spid="404">
                                            <p:txEl>
                                              <p:pRg st="0" end="0"/>
                                            </p:txEl>
                                          </p:spTgt>
                                        </p:tgtEl>
                                        <p:attrNameLst>
                                          <p:attrName>ppt_w</p:attrName>
                                        </p:attrNameLst>
                                      </p:cBhvr>
                                      <p:tavLst>
                                        <p:tav tm="0">
                                          <p:val>
                                            <p:fltVal val="0"/>
                                          </p:val>
                                        </p:tav>
                                        <p:tav tm="100000">
                                          <p:val>
                                            <p:strVal val="#ppt_w"/>
                                          </p:val>
                                        </p:tav>
                                      </p:tavLst>
                                    </p:anim>
                                    <p:anim calcmode="lin" valueType="num">
                                      <p:cBhvr additive="repl">
                                        <p:cTn id="49" dur="500" fill="hold"/>
                                        <p:tgtEl>
                                          <p:spTgt spid="404">
                                            <p:txEl>
                                              <p:pRg st="0" end="0"/>
                                            </p:txEl>
                                          </p:spTgt>
                                        </p:tgtEl>
                                        <p:attrNameLst>
                                          <p:attrName>ppt_h</p:attrName>
                                        </p:attrNameLst>
                                      </p:cBhvr>
                                      <p:tavLst>
                                        <p:tav tm="0">
                                          <p:val>
                                            <p:fltVal val="0"/>
                                          </p:val>
                                        </p:tav>
                                        <p:tav tm="100000">
                                          <p:val>
                                            <p:strVal val="#ppt_h"/>
                                          </p:val>
                                        </p:tav>
                                      </p:tavLst>
                                    </p:anim>
                                    <p:animEffect filter="fade" transition="in">
                                      <p:cBhvr additive="repl">
                                        <p:cTn id="50" dur="500"/>
                                        <p:tgtEl>
                                          <p:spTgt spid="40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6" presetSubtype="21">
                                  <p:stCondLst>
                                    <p:cond delay="0"/>
                                  </p:stCondLst>
                                  <p:childTnLst>
                                    <p:set>
                                      <p:cBhvr>
                                        <p:cTn id="54" dur="1" fill="hold">
                                          <p:stCondLst>
                                            <p:cond delay="0"/>
                                          </p:stCondLst>
                                        </p:cTn>
                                        <p:tgtEl>
                                          <p:spTgt spid="404">
                                            <p:txEl>
                                              <p:pRg st="1" end="1"/>
                                            </p:txEl>
                                          </p:spTgt>
                                        </p:tgtEl>
                                        <p:attrNameLst>
                                          <p:attrName>style.visibility</p:attrName>
                                        </p:attrNameLst>
                                      </p:cBhvr>
                                      <p:to>
                                        <p:strVal val="visible"/>
                                      </p:to>
                                    </p:set>
                                    <p:animEffect filter="barn(inVertical)" transition="in">
                                      <p:cBhvr additive="repl">
                                        <p:cTn id="55" dur="500"/>
                                        <p:tgtEl>
                                          <p:spTgt spid="404">
                                            <p:txEl>
                                              <p:pRg st="1" end="1"/>
                                            </p:txEl>
                                          </p:spTgt>
                                        </p:tgtEl>
                                      </p:cBhvr>
                                    </p:animEffect>
                                  </p:childTnLst>
                                </p:cTn>
                              </p:par>
                              <p:par>
                                <p:cTn id="56" nodeType="withEffect" fill="hold" presetClass="entr" presetID="16" presetSubtype="21">
                                  <p:stCondLst>
                                    <p:cond delay="0"/>
                                  </p:stCondLst>
                                  <p:childTnLst>
                                    <p:set>
                                      <p:cBhvr>
                                        <p:cTn id="57" dur="1" fill="hold">
                                          <p:stCondLst>
                                            <p:cond delay="0"/>
                                          </p:stCondLst>
                                        </p:cTn>
                                        <p:tgtEl>
                                          <p:spTgt spid="404">
                                            <p:txEl>
                                              <p:pRg st="2" end="2"/>
                                            </p:txEl>
                                          </p:spTgt>
                                        </p:tgtEl>
                                        <p:attrNameLst>
                                          <p:attrName>style.visibility</p:attrName>
                                        </p:attrNameLst>
                                      </p:cBhvr>
                                      <p:to>
                                        <p:strVal val="visible"/>
                                      </p:to>
                                    </p:set>
                                    <p:animEffect filter="barn(inVertical)" transition="in">
                                      <p:cBhvr additive="repl">
                                        <p:cTn id="58" dur="500"/>
                                        <p:tgtEl>
                                          <p:spTgt spid="404">
                                            <p:txEl>
                                              <p:pRg st="2" end="2"/>
                                            </p:txEl>
                                          </p:spTgt>
                                        </p:tgtEl>
                                      </p:cBhvr>
                                    </p:animEffect>
                                  </p:childTnLst>
                                </p:cTn>
                              </p:par>
                              <p:par>
                                <p:cTn id="59" nodeType="withEffect" fill="hold" presetClass="entr" presetID="16" presetSubtype="21">
                                  <p:stCondLst>
                                    <p:cond delay="0"/>
                                  </p:stCondLst>
                                  <p:childTnLst>
                                    <p:set>
                                      <p:cBhvr>
                                        <p:cTn id="60" dur="1" fill="hold">
                                          <p:stCondLst>
                                            <p:cond delay="0"/>
                                          </p:stCondLst>
                                        </p:cTn>
                                        <p:tgtEl>
                                          <p:spTgt spid="404">
                                            <p:txEl>
                                              <p:pRg st="3" end="3"/>
                                            </p:txEl>
                                          </p:spTgt>
                                        </p:tgtEl>
                                        <p:attrNameLst>
                                          <p:attrName>style.visibility</p:attrName>
                                        </p:attrNameLst>
                                      </p:cBhvr>
                                      <p:to>
                                        <p:strVal val="visible"/>
                                      </p:to>
                                    </p:set>
                                    <p:animEffect filter="barn(inVertical)" transition="in">
                                      <p:cBhvr additive="repl">
                                        <p:cTn id="61" dur="500"/>
                                        <p:tgtEl>
                                          <p:spTgt spid="404">
                                            <p:txEl>
                                              <p:pRg st="3" end="3"/>
                                            </p:txEl>
                                          </p:spTgt>
                                        </p:tgtEl>
                                      </p:cBhvr>
                                    </p:animEffect>
                                  </p:childTnLst>
                                </p:cTn>
                              </p:par>
                              <p:par>
                                <p:cTn id="62" nodeType="withEffect" fill="hold" presetClass="entr" presetID="16" presetSubtype="21">
                                  <p:stCondLst>
                                    <p:cond delay="0"/>
                                  </p:stCondLst>
                                  <p:childTnLst>
                                    <p:set>
                                      <p:cBhvr>
                                        <p:cTn id="63" dur="1" fill="hold">
                                          <p:stCondLst>
                                            <p:cond delay="0"/>
                                          </p:stCondLst>
                                        </p:cTn>
                                        <p:tgtEl>
                                          <p:spTgt spid="404">
                                            <p:txEl>
                                              <p:pRg st="4" end="4"/>
                                            </p:txEl>
                                          </p:spTgt>
                                        </p:tgtEl>
                                        <p:attrNameLst>
                                          <p:attrName>style.visibility</p:attrName>
                                        </p:attrNameLst>
                                      </p:cBhvr>
                                      <p:to>
                                        <p:strVal val="visible"/>
                                      </p:to>
                                    </p:set>
                                    <p:animEffect filter="barn(inVertical)" transition="in">
                                      <p:cBhvr additive="repl">
                                        <p:cTn id="64" dur="500"/>
                                        <p:tgtEl>
                                          <p:spTgt spid="404">
                                            <p:txEl>
                                              <p:pRg st="4" end="4"/>
                                            </p:txEl>
                                          </p:spTgt>
                                        </p:tgtEl>
                                      </p:cBhvr>
                                    </p:animEffect>
                                  </p:childTnLst>
                                </p:cTn>
                              </p:par>
                              <p:par>
                                <p:cTn id="65" nodeType="withEffect" fill="hold" presetClass="entr" presetID="16" presetSubtype="21">
                                  <p:stCondLst>
                                    <p:cond delay="0"/>
                                  </p:stCondLst>
                                  <p:childTnLst>
                                    <p:set>
                                      <p:cBhvr>
                                        <p:cTn id="66" dur="1" fill="hold">
                                          <p:stCondLst>
                                            <p:cond delay="0"/>
                                          </p:stCondLst>
                                        </p:cTn>
                                        <p:tgtEl>
                                          <p:spTgt spid="404">
                                            <p:txEl>
                                              <p:pRg st="5" end="5"/>
                                            </p:txEl>
                                          </p:spTgt>
                                        </p:tgtEl>
                                        <p:attrNameLst>
                                          <p:attrName>style.visibility</p:attrName>
                                        </p:attrNameLst>
                                      </p:cBhvr>
                                      <p:to>
                                        <p:strVal val="visible"/>
                                      </p:to>
                                    </p:set>
                                    <p:animEffect filter="barn(inVertical)" transition="in">
                                      <p:cBhvr additive="repl">
                                        <p:cTn id="67" dur="500"/>
                                        <p:tgtEl>
                                          <p:spTgt spid="40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46" name="Group 1"/>
          <p:cNvGrpSpPr/>
          <p:nvPr/>
        </p:nvGrpSpPr>
        <p:grpSpPr>
          <a:xfrm>
            <a:off x="11401560" y="6229800"/>
            <a:ext cx="453960" cy="453960"/>
            <a:chOff x="11401560" y="6229800"/>
            <a:chExt cx="453960" cy="453960"/>
          </a:xfrm>
        </p:grpSpPr>
        <p:sp>
          <p:nvSpPr>
            <p:cNvPr id="547" name="CustomShape 2"/>
            <p:cNvSpPr/>
            <p:nvPr/>
          </p:nvSpPr>
          <p:spPr>
            <a:xfrm>
              <a:off x="11401560" y="6229800"/>
              <a:ext cx="453960" cy="453960"/>
            </a:xfrm>
            <a:prstGeom prst="ellipse">
              <a:avLst/>
            </a:prstGeom>
            <a:blipFill rotWithShape="0">
              <a:blip r:embed="rId1"/>
              <a:tile/>
            </a:blipFill>
            <a:ln w="25560">
              <a:noFill/>
            </a:ln>
          </p:spPr>
          <p:style>
            <a:lnRef idx="0"/>
            <a:fillRef idx="0"/>
            <a:effectRef idx="0"/>
            <a:fontRef idx="minor"/>
          </p:style>
        </p:sp>
        <p:sp>
          <p:nvSpPr>
            <p:cNvPr id="548" name="CustomShape 3"/>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49" name="CustomShape 4"/>
          <p:cNvSpPr/>
          <p:nvPr/>
        </p:nvSpPr>
        <p:spPr>
          <a:xfrm>
            <a:off x="0" y="0"/>
            <a:ext cx="7542000" cy="6854760"/>
          </a:xfrm>
          <a:prstGeom prst="rect">
            <a:avLst/>
          </a:prstGeom>
          <a:blipFill rotWithShape="0">
            <a:blip r:embed="rId2">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550" name="CustomShape 5"/>
          <p:cNvSpPr/>
          <p:nvPr/>
        </p:nvSpPr>
        <p:spPr>
          <a:xfrm>
            <a:off x="382320" y="484560"/>
            <a:ext cx="674064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2600" spc="-1" strike="noStrike" cap="all">
                <a:solidFill>
                  <a:srgbClr val="0070c0"/>
                </a:solidFill>
                <a:latin typeface="Rockwell Condensed"/>
                <a:ea typeface="DejaVu Sans"/>
              </a:rPr>
              <a:t>II.2 Cấu trúc cơ bản của PE File</a:t>
            </a:r>
            <a:br/>
            <a:br/>
            <a:r>
              <a:rPr b="1" lang="en-US" sz="2600" spc="-1" strike="noStrike" cap="all">
                <a:solidFill>
                  <a:srgbClr val="0070c0"/>
                </a:solidFill>
                <a:latin typeface="Rockwell Condensed"/>
                <a:ea typeface="DejaVu Sans"/>
              </a:rPr>
              <a:t>II.2.1 Basic structure</a:t>
            </a:r>
            <a:br/>
            <a:endParaRPr b="0" lang="en-US" sz="2600" spc="-1" strike="noStrike">
              <a:latin typeface="Arial"/>
            </a:endParaRPr>
          </a:p>
        </p:txBody>
      </p:sp>
      <p:sp>
        <p:nvSpPr>
          <p:cNvPr id="551" name="CustomShape 6"/>
          <p:cNvSpPr/>
          <p:nvPr/>
        </p:nvSpPr>
        <p:spPr>
          <a:xfrm>
            <a:off x="382320" y="2121480"/>
            <a:ext cx="6740640" cy="404748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Executable Code Section, có tên là .</a:t>
            </a:r>
            <a:r>
              <a:rPr b="1" lang="en-US" sz="1800" spc="-1" strike="noStrike">
                <a:solidFill>
                  <a:srgbClr val="000000"/>
                </a:solidFill>
                <a:latin typeface="Rockwell"/>
                <a:ea typeface="DejaVu Sans"/>
              </a:rPr>
              <a:t>text.</a:t>
            </a: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Data Sections, có nhng tên nh .</a:t>
            </a:r>
            <a:r>
              <a:rPr b="1" lang="en-US" sz="1800" spc="-1" strike="noStrike">
                <a:solidFill>
                  <a:srgbClr val="000000"/>
                </a:solidFill>
                <a:latin typeface="Rockwell"/>
                <a:ea typeface="DejaVu Sans"/>
              </a:rPr>
              <a:t>data</a:t>
            </a:r>
            <a:r>
              <a:rPr b="0" lang="en-US" sz="1800" spc="-1" strike="noStrike">
                <a:solidFill>
                  <a:srgbClr val="000000"/>
                </a:solidFill>
                <a:latin typeface="Rockwell"/>
                <a:ea typeface="DejaVu Sans"/>
              </a:rPr>
              <a:t>, .</a:t>
            </a:r>
            <a:r>
              <a:rPr b="1" lang="en-US" sz="1800" spc="-1" strike="noStrike">
                <a:solidFill>
                  <a:srgbClr val="000000"/>
                </a:solidFill>
                <a:latin typeface="Rockwell"/>
                <a:ea typeface="DejaVu Sans"/>
              </a:rPr>
              <a:t>rdata.</a:t>
            </a: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Resources Section, có tên là .</a:t>
            </a:r>
            <a:r>
              <a:rPr b="1" lang="en-US" sz="1800" spc="-1" strike="noStrike">
                <a:solidFill>
                  <a:srgbClr val="000000"/>
                </a:solidFill>
                <a:latin typeface="Rockwell"/>
                <a:ea typeface="DejaVu Sans"/>
              </a:rPr>
              <a:t>rsrc.</a:t>
            </a: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Export Data Section, có tên là .</a:t>
            </a:r>
            <a:r>
              <a:rPr b="1" lang="en-US" sz="1800" spc="-1" strike="noStrike">
                <a:solidFill>
                  <a:srgbClr val="000000"/>
                </a:solidFill>
                <a:latin typeface="Rockwell"/>
                <a:ea typeface="DejaVu Sans"/>
              </a:rPr>
              <a:t>edata.</a:t>
            </a: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Import Data Section. có tên là .</a:t>
            </a:r>
            <a:r>
              <a:rPr b="1" lang="en-US" sz="1800" spc="-1" strike="noStrike">
                <a:solidFill>
                  <a:srgbClr val="000000"/>
                </a:solidFill>
                <a:latin typeface="Rockwell"/>
                <a:ea typeface="DejaVu Sans"/>
              </a:rPr>
              <a:t>idata.</a:t>
            </a:r>
            <a:endParaRPr b="0" lang="en-US" sz="1800" spc="-1" strike="noStrike">
              <a:latin typeface="Arial"/>
            </a:endParaRPr>
          </a:p>
          <a:p>
            <a:pPr marL="285840" indent="-179640">
              <a:lnSpc>
                <a:spcPct val="90000"/>
              </a:lnSpc>
              <a:spcBef>
                <a:spcPts val="1001"/>
              </a:spcBef>
              <a:buClr>
                <a:srgbClr val="9e3611"/>
              </a:buClr>
              <a:buSzPct val="85000"/>
              <a:buFont typeface="Wingdings" charset="2"/>
              <a:buChar char=""/>
            </a:pPr>
            <a:r>
              <a:rPr b="0" lang="en-US" sz="1800" spc="-1" strike="noStrike">
                <a:solidFill>
                  <a:srgbClr val="000000"/>
                </a:solidFill>
                <a:latin typeface="Rockwell"/>
                <a:ea typeface="DejaVu Sans"/>
              </a:rPr>
              <a:t>Debug Information Section, có tên là .</a:t>
            </a:r>
            <a:r>
              <a:rPr b="1" lang="en-US" sz="1800" spc="-1" strike="noStrike">
                <a:solidFill>
                  <a:srgbClr val="000000"/>
                </a:solidFill>
                <a:latin typeface="Rockwell"/>
                <a:ea typeface="DejaVu Sans"/>
              </a:rPr>
              <a:t>debug.</a:t>
            </a:r>
            <a:endParaRPr b="0" lang="en-US" sz="1800" spc="-1" strike="noStrike">
              <a:latin typeface="Arial"/>
            </a:endParaRPr>
          </a:p>
        </p:txBody>
      </p:sp>
      <p:pic>
        <p:nvPicPr>
          <p:cNvPr id="552" name="Picture 2" descr=""/>
          <p:cNvPicPr/>
          <p:nvPr/>
        </p:nvPicPr>
        <p:blipFill>
          <a:blip r:embed="rId3"/>
          <a:stretch/>
        </p:blipFill>
        <p:spPr>
          <a:xfrm>
            <a:off x="9056520" y="640080"/>
            <a:ext cx="1659960" cy="5277240"/>
          </a:xfrm>
          <a:prstGeom prst="rect">
            <a:avLst/>
          </a:prstGeom>
          <a:ln>
            <a:noFill/>
          </a:ln>
        </p:spPr>
      </p:pic>
      <p:grpSp>
        <p:nvGrpSpPr>
          <p:cNvPr id="553" name="Group 7"/>
          <p:cNvGrpSpPr/>
          <p:nvPr/>
        </p:nvGrpSpPr>
        <p:grpSpPr>
          <a:xfrm>
            <a:off x="11401560" y="6229800"/>
            <a:ext cx="453960" cy="453960"/>
            <a:chOff x="11401560" y="6229800"/>
            <a:chExt cx="453960" cy="453960"/>
          </a:xfrm>
        </p:grpSpPr>
        <p:sp>
          <p:nvSpPr>
            <p:cNvPr id="554" name="CustomShape 8"/>
            <p:cNvSpPr/>
            <p:nvPr/>
          </p:nvSpPr>
          <p:spPr>
            <a:xfrm>
              <a:off x="11401560" y="6229800"/>
              <a:ext cx="453960" cy="453960"/>
            </a:xfrm>
            <a:prstGeom prst="ellipse">
              <a:avLst/>
            </a:prstGeom>
            <a:blipFill rotWithShape="0">
              <a:blip r:embed="rId4"/>
              <a:tile/>
            </a:blipFill>
            <a:ln w="25560">
              <a:noFill/>
            </a:ln>
          </p:spPr>
          <p:style>
            <a:lnRef idx="0"/>
            <a:fillRef idx="0"/>
            <a:effectRef idx="0"/>
            <a:fontRef idx="minor"/>
          </p:style>
        </p:sp>
        <p:sp>
          <p:nvSpPr>
            <p:cNvPr id="555" name="CustomShape 9"/>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56" name="CustomShape 10"/>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EE11911-239A-49A6-9CAB-733AD387E179}"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split dir="out" orient="vert"/>
  </p:transition>
  <p:timing>
    <p:tnLst>
      <p:par>
        <p:cTn id="272" dur="indefinite" restart="never" nodeType="tmRoot">
          <p:childTnLst>
            <p:seq>
              <p:cTn id="273" dur="indefinite" nodeType="mainSeq">
                <p:childTnLst>
                  <p:par>
                    <p:cTn id="274" fill="hold">
                      <p:stCondLst>
                        <p:cond delay="indefinite"/>
                      </p:stCondLst>
                      <p:childTnLst>
                        <p:par>
                          <p:cTn id="275" fill="hold">
                            <p:stCondLst>
                              <p:cond delay="0"/>
                            </p:stCondLst>
                            <p:childTnLst>
                              <p:par>
                                <p:cTn id="276" nodeType="clickEffect" fill="hold" presetClass="entr" presetID="16" presetSubtype="21">
                                  <p:stCondLst>
                                    <p:cond delay="0"/>
                                  </p:stCondLst>
                                  <p:childTnLst>
                                    <p:set>
                                      <p:cBhvr>
                                        <p:cTn id="277" dur="1" fill="hold">
                                          <p:stCondLst>
                                            <p:cond delay="0"/>
                                          </p:stCondLst>
                                        </p:cTn>
                                        <p:tgtEl>
                                          <p:spTgt spid="550"/>
                                        </p:tgtEl>
                                        <p:attrNameLst>
                                          <p:attrName>style.visibility</p:attrName>
                                        </p:attrNameLst>
                                      </p:cBhvr>
                                      <p:to>
                                        <p:strVal val="visible"/>
                                      </p:to>
                                    </p:set>
                                    <p:animEffect filter="barn(inVertical)" transition="in">
                                      <p:cBhvr additive="repl">
                                        <p:cTn id="278" dur="500"/>
                                        <p:tgtEl>
                                          <p:spTgt spid="550"/>
                                        </p:tgtEl>
                                      </p:cBhvr>
                                    </p:animEffec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6" presetSubtype="21">
                                  <p:stCondLst>
                                    <p:cond delay="0"/>
                                  </p:stCondLst>
                                  <p:childTnLst>
                                    <p:set>
                                      <p:cBhvr>
                                        <p:cTn id="282" dur="1" fill="hold">
                                          <p:stCondLst>
                                            <p:cond delay="0"/>
                                          </p:stCondLst>
                                        </p:cTn>
                                        <p:tgtEl>
                                          <p:spTgt spid="551">
                                            <p:txEl>
                                              <p:pRg st="1" end="1"/>
                                            </p:txEl>
                                          </p:spTgt>
                                        </p:tgtEl>
                                        <p:attrNameLst>
                                          <p:attrName>style.visibility</p:attrName>
                                        </p:attrNameLst>
                                      </p:cBhvr>
                                      <p:to>
                                        <p:strVal val="visible"/>
                                      </p:to>
                                    </p:set>
                                    <p:animEffect filter="barn(inVertical)" transition="in">
                                      <p:cBhvr additive="repl">
                                        <p:cTn id="283" dur="500"/>
                                        <p:tgtEl>
                                          <p:spTgt spid="551">
                                            <p:txEl>
                                              <p:pRg st="1" end="1"/>
                                            </p:txEl>
                                          </p:spTgt>
                                        </p:tgtEl>
                                      </p:cBhvr>
                                    </p:animEffect>
                                  </p:childTnLst>
                                </p:cTn>
                              </p:par>
                              <p:par>
                                <p:cTn id="284" nodeType="withEffect" fill="hold" presetClass="entr" presetID="16" presetSubtype="21">
                                  <p:stCondLst>
                                    <p:cond delay="0"/>
                                  </p:stCondLst>
                                  <p:childTnLst>
                                    <p:set>
                                      <p:cBhvr>
                                        <p:cTn id="285" dur="1" fill="hold">
                                          <p:stCondLst>
                                            <p:cond delay="0"/>
                                          </p:stCondLst>
                                        </p:cTn>
                                        <p:tgtEl>
                                          <p:spTgt spid="551">
                                            <p:txEl>
                                              <p:pRg st="2" end="2"/>
                                            </p:txEl>
                                          </p:spTgt>
                                        </p:tgtEl>
                                        <p:attrNameLst>
                                          <p:attrName>style.visibility</p:attrName>
                                        </p:attrNameLst>
                                      </p:cBhvr>
                                      <p:to>
                                        <p:strVal val="visible"/>
                                      </p:to>
                                    </p:set>
                                    <p:animEffect filter="barn(inVertical)" transition="in">
                                      <p:cBhvr additive="repl">
                                        <p:cTn id="286" dur="500"/>
                                        <p:tgtEl>
                                          <p:spTgt spid="551">
                                            <p:txEl>
                                              <p:pRg st="2" end="2"/>
                                            </p:txEl>
                                          </p:spTgt>
                                        </p:tgtEl>
                                      </p:cBhvr>
                                    </p:animEffect>
                                  </p:childTnLst>
                                </p:cTn>
                              </p:par>
                              <p:par>
                                <p:cTn id="287" nodeType="withEffect" fill="hold" presetClass="entr" presetID="16" presetSubtype="21">
                                  <p:stCondLst>
                                    <p:cond delay="0"/>
                                  </p:stCondLst>
                                  <p:childTnLst>
                                    <p:set>
                                      <p:cBhvr>
                                        <p:cTn id="288" dur="1" fill="hold">
                                          <p:stCondLst>
                                            <p:cond delay="0"/>
                                          </p:stCondLst>
                                        </p:cTn>
                                        <p:tgtEl>
                                          <p:spTgt spid="551">
                                            <p:txEl>
                                              <p:pRg st="3" end="3"/>
                                            </p:txEl>
                                          </p:spTgt>
                                        </p:tgtEl>
                                        <p:attrNameLst>
                                          <p:attrName>style.visibility</p:attrName>
                                        </p:attrNameLst>
                                      </p:cBhvr>
                                      <p:to>
                                        <p:strVal val="visible"/>
                                      </p:to>
                                    </p:set>
                                    <p:animEffect filter="barn(inVertical)" transition="in">
                                      <p:cBhvr additive="repl">
                                        <p:cTn id="289" dur="500"/>
                                        <p:tgtEl>
                                          <p:spTgt spid="551">
                                            <p:txEl>
                                              <p:pRg st="3" end="3"/>
                                            </p:txEl>
                                          </p:spTgt>
                                        </p:tgtEl>
                                      </p:cBhvr>
                                    </p:animEffect>
                                  </p:childTnLst>
                                </p:cTn>
                              </p:par>
                              <p:par>
                                <p:cTn id="290" nodeType="withEffect" fill="hold" presetClass="entr" presetID="16" presetSubtype="21">
                                  <p:stCondLst>
                                    <p:cond delay="0"/>
                                  </p:stCondLst>
                                  <p:childTnLst>
                                    <p:set>
                                      <p:cBhvr>
                                        <p:cTn id="291" dur="1" fill="hold">
                                          <p:stCondLst>
                                            <p:cond delay="0"/>
                                          </p:stCondLst>
                                        </p:cTn>
                                        <p:tgtEl>
                                          <p:spTgt spid="551">
                                            <p:txEl>
                                              <p:pRg st="4" end="4"/>
                                            </p:txEl>
                                          </p:spTgt>
                                        </p:tgtEl>
                                        <p:attrNameLst>
                                          <p:attrName>style.visibility</p:attrName>
                                        </p:attrNameLst>
                                      </p:cBhvr>
                                      <p:to>
                                        <p:strVal val="visible"/>
                                      </p:to>
                                    </p:set>
                                    <p:animEffect filter="barn(inVertical)" transition="in">
                                      <p:cBhvr additive="repl">
                                        <p:cTn id="292" dur="500"/>
                                        <p:tgtEl>
                                          <p:spTgt spid="551">
                                            <p:txEl>
                                              <p:pRg st="4" end="4"/>
                                            </p:txEl>
                                          </p:spTgt>
                                        </p:tgtEl>
                                      </p:cBhvr>
                                    </p:animEffect>
                                  </p:childTnLst>
                                </p:cTn>
                              </p:par>
                              <p:par>
                                <p:cTn id="293" nodeType="withEffect" fill="hold" presetClass="entr" presetID="16" presetSubtype="21">
                                  <p:stCondLst>
                                    <p:cond delay="0"/>
                                  </p:stCondLst>
                                  <p:childTnLst>
                                    <p:set>
                                      <p:cBhvr>
                                        <p:cTn id="294" dur="1" fill="hold">
                                          <p:stCondLst>
                                            <p:cond delay="0"/>
                                          </p:stCondLst>
                                        </p:cTn>
                                        <p:tgtEl>
                                          <p:spTgt spid="551">
                                            <p:txEl>
                                              <p:pRg st="5" end="5"/>
                                            </p:txEl>
                                          </p:spTgt>
                                        </p:tgtEl>
                                        <p:attrNameLst>
                                          <p:attrName>style.visibility</p:attrName>
                                        </p:attrNameLst>
                                      </p:cBhvr>
                                      <p:to>
                                        <p:strVal val="visible"/>
                                      </p:to>
                                    </p:set>
                                    <p:animEffect filter="barn(inVertical)" transition="in">
                                      <p:cBhvr additive="repl">
                                        <p:cTn id="295" dur="500"/>
                                        <p:tgtEl>
                                          <p:spTgt spid="551">
                                            <p:txEl>
                                              <p:pRg st="5" end="5"/>
                                            </p:txEl>
                                          </p:spTgt>
                                        </p:tgtEl>
                                      </p:cBhvr>
                                    </p:animEffect>
                                  </p:childTnLst>
                                </p:cTn>
                              </p:par>
                              <p:par>
                                <p:cTn id="296" nodeType="withEffect" fill="hold" presetClass="entr" presetID="16" presetSubtype="21">
                                  <p:stCondLst>
                                    <p:cond delay="0"/>
                                  </p:stCondLst>
                                  <p:childTnLst>
                                    <p:set>
                                      <p:cBhvr>
                                        <p:cTn id="297" dur="1" fill="hold">
                                          <p:stCondLst>
                                            <p:cond delay="0"/>
                                          </p:stCondLst>
                                        </p:cTn>
                                        <p:tgtEl>
                                          <p:spTgt spid="551">
                                            <p:txEl>
                                              <p:pRg st="6" end="6"/>
                                            </p:txEl>
                                          </p:spTgt>
                                        </p:tgtEl>
                                        <p:attrNameLst>
                                          <p:attrName>style.visibility</p:attrName>
                                        </p:attrNameLst>
                                      </p:cBhvr>
                                      <p:to>
                                        <p:strVal val="visible"/>
                                      </p:to>
                                    </p:set>
                                    <p:animEffect filter="barn(inVertical)" transition="in">
                                      <p:cBhvr additive="repl">
                                        <p:cTn id="298" dur="500"/>
                                        <p:tgtEl>
                                          <p:spTgt spid="551">
                                            <p:txEl>
                                              <p:pRg st="6" end="6"/>
                                            </p:txEl>
                                          </p:spTgt>
                                        </p:tgtEl>
                                      </p:cBhvr>
                                    </p:animEffec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21" presetSubtype="1">
                                  <p:stCondLst>
                                    <p:cond delay="0"/>
                                  </p:stCondLst>
                                  <p:childTnLst>
                                    <p:set>
                                      <p:cBhvr>
                                        <p:cTn id="302" dur="1" fill="hold">
                                          <p:stCondLst>
                                            <p:cond delay="0"/>
                                          </p:stCondLst>
                                        </p:cTn>
                                        <p:tgtEl>
                                          <p:spTgt spid="552"/>
                                        </p:tgtEl>
                                        <p:attrNameLst>
                                          <p:attrName>style.visibility</p:attrName>
                                        </p:attrNameLst>
                                      </p:cBhvr>
                                      <p:to>
                                        <p:strVal val="visible"/>
                                      </p:to>
                                    </p:set>
                                    <p:animEffect filter="wheel(1)" transition="in">
                                      <p:cBhvr additive="repl">
                                        <p:cTn id="303" dur="2000"/>
                                        <p:tgtEl>
                                          <p:spTgt spid="5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57"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558"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br/>
            <a:r>
              <a:rPr b="0" lang="en-US" sz="3200" spc="-1" strike="noStrike" cap="all">
                <a:solidFill>
                  <a:srgbClr val="0070c0"/>
                </a:solidFill>
                <a:latin typeface="Rockwell Condensed"/>
                <a:ea typeface="DejaVu Sans"/>
              </a:rPr>
              <a:t>II.2.2 DOS header</a:t>
            </a:r>
            <a:br/>
            <a:endParaRPr b="0" lang="en-US" sz="3200" spc="-1" strike="noStrike">
              <a:latin typeface="Arial"/>
            </a:endParaRPr>
          </a:p>
        </p:txBody>
      </p:sp>
      <p:pic>
        <p:nvPicPr>
          <p:cNvPr id="559" name="Picture 3" descr=""/>
          <p:cNvPicPr/>
          <p:nvPr/>
        </p:nvPicPr>
        <p:blipFill>
          <a:blip r:embed="rId2"/>
          <a:stretch/>
        </p:blipFill>
        <p:spPr>
          <a:xfrm>
            <a:off x="633960" y="722520"/>
            <a:ext cx="6878880" cy="5420160"/>
          </a:xfrm>
          <a:prstGeom prst="rect">
            <a:avLst/>
          </a:prstGeom>
          <a:ln>
            <a:noFill/>
          </a:ln>
        </p:spPr>
      </p:pic>
      <p:sp>
        <p:nvSpPr>
          <p:cNvPr id="560"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Tất cả các file PE bắt đầu bằng DOS Header.</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Vùng này chiếm 64 bytes đầu tiên của files.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Vùng này được dùng  trong trường hợp chương trình chạy trên nền DOS, hệ điều hành DOS nhận biết đây là một file thực thi hợp lệ và sẽ thực thi nội dung trong phần DOS stub.</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Trong đó chúng ta cần quan tâm tới hai trường: e_magic, e_lfanew.</a:t>
            </a:r>
            <a:endParaRPr b="0" lang="en-US" sz="1800" spc="-1" strike="noStrike">
              <a:latin typeface="Arial"/>
            </a:endParaRPr>
          </a:p>
        </p:txBody>
      </p:sp>
      <p:grpSp>
        <p:nvGrpSpPr>
          <p:cNvPr id="561" name="Group 4"/>
          <p:cNvGrpSpPr/>
          <p:nvPr/>
        </p:nvGrpSpPr>
        <p:grpSpPr>
          <a:xfrm>
            <a:off x="11401560" y="6229800"/>
            <a:ext cx="453960" cy="453960"/>
            <a:chOff x="11401560" y="6229800"/>
            <a:chExt cx="453960" cy="453960"/>
          </a:xfrm>
        </p:grpSpPr>
        <p:sp>
          <p:nvSpPr>
            <p:cNvPr id="562"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63"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64"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8A725595-E64C-462B-B13D-82151DE9BA6E}"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304" dur="indefinite" restart="never" nodeType="tmRoot">
          <p:childTnLst>
            <p:seq>
              <p:cTn id="305" dur="indefinite" nodeType="mainSeq">
                <p:childTnLst>
                  <p:par>
                    <p:cTn id="306" fill="hold">
                      <p:stCondLst>
                        <p:cond delay="indefinite"/>
                      </p:stCondLst>
                      <p:childTnLst>
                        <p:par>
                          <p:cTn id="307" fill="hold">
                            <p:stCondLst>
                              <p:cond delay="0"/>
                            </p:stCondLst>
                            <p:childTnLst>
                              <p:par>
                                <p:cTn id="308" nodeType="clickEffect" fill="hold" presetClass="entr" presetID="2" presetSubtype="4">
                                  <p:stCondLst>
                                    <p:cond delay="0"/>
                                  </p:stCondLst>
                                  <p:childTnLst>
                                    <p:set>
                                      <p:cBhvr>
                                        <p:cTn id="309" dur="1" fill="hold">
                                          <p:stCondLst>
                                            <p:cond delay="0"/>
                                          </p:stCondLst>
                                        </p:cTn>
                                        <p:tgtEl>
                                          <p:spTgt spid="558"/>
                                        </p:tgtEl>
                                        <p:attrNameLst>
                                          <p:attrName>style.visibility</p:attrName>
                                        </p:attrNameLst>
                                      </p:cBhvr>
                                      <p:to>
                                        <p:strVal val="visible"/>
                                      </p:to>
                                    </p:set>
                                    <p:anim calcmode="lin" valueType="num">
                                      <p:cBhvr additive="repl">
                                        <p:cTn id="310" dur="500" fill="hold"/>
                                        <p:tgtEl>
                                          <p:spTgt spid="558"/>
                                        </p:tgtEl>
                                        <p:attrNameLst>
                                          <p:attrName>ppt_x</p:attrName>
                                        </p:attrNameLst>
                                      </p:cBhvr>
                                      <p:tavLst>
                                        <p:tav tm="0">
                                          <p:val>
                                            <p:strVal val="#ppt_x"/>
                                          </p:val>
                                        </p:tav>
                                        <p:tav tm="100000">
                                          <p:val>
                                            <p:strVal val="#ppt_x"/>
                                          </p:val>
                                        </p:tav>
                                      </p:tavLst>
                                    </p:anim>
                                    <p:anim calcmode="lin" valueType="num">
                                      <p:cBhvr additive="repl">
                                        <p:cTn id="311" dur="500" fill="hold"/>
                                        <p:tgtEl>
                                          <p:spTgt spid="558"/>
                                        </p:tgtEl>
                                        <p:attrNameLst>
                                          <p:attrName>ppt_y</p:attrName>
                                        </p:attrNameLst>
                                      </p:cBhvr>
                                      <p:tavLst>
                                        <p:tav tm="0">
                                          <p:val>
                                            <p:strVal val="1+#ppt_h/2"/>
                                          </p:val>
                                        </p:tav>
                                        <p:tav tm="100000">
                                          <p:val>
                                            <p:strVal val="#ppt_y"/>
                                          </p:val>
                                        </p:tav>
                                      </p:tavLst>
                                    </p:anim>
                                  </p:childTnLst>
                                </p:cTn>
                              </p:par>
                            </p:childTnLst>
                          </p:cTn>
                        </p:par>
                      </p:childTnLst>
                    </p:cTn>
                  </p:par>
                  <p:par>
                    <p:cTn id="312" fill="hold">
                      <p:stCondLst>
                        <p:cond delay="indefinite"/>
                      </p:stCondLst>
                      <p:childTnLst>
                        <p:par>
                          <p:cTn id="313" fill="hold">
                            <p:stCondLst>
                              <p:cond delay="0"/>
                            </p:stCondLst>
                            <p:childTnLst>
                              <p:par>
                                <p:cTn id="314" nodeType="clickEffect" fill="hold" presetClass="entr" presetID="16" presetSubtype="21">
                                  <p:stCondLst>
                                    <p:cond delay="0"/>
                                  </p:stCondLst>
                                  <p:childTnLst>
                                    <p:set>
                                      <p:cBhvr>
                                        <p:cTn id="315" dur="1" fill="hold">
                                          <p:stCondLst>
                                            <p:cond delay="0"/>
                                          </p:stCondLst>
                                        </p:cTn>
                                        <p:tgtEl>
                                          <p:spTgt spid="560">
                                            <p:txEl>
                                              <p:pRg st="0" end="0"/>
                                            </p:txEl>
                                          </p:spTgt>
                                        </p:tgtEl>
                                        <p:attrNameLst>
                                          <p:attrName>style.visibility</p:attrName>
                                        </p:attrNameLst>
                                      </p:cBhvr>
                                      <p:to>
                                        <p:strVal val="visible"/>
                                      </p:to>
                                    </p:set>
                                    <p:animEffect filter="barn(inVertical)" transition="in">
                                      <p:cBhvr additive="repl">
                                        <p:cTn id="316" dur="500"/>
                                        <p:tgtEl>
                                          <p:spTgt spid="560">
                                            <p:txEl>
                                              <p:pRg st="0" end="0"/>
                                            </p:txEl>
                                          </p:spTgt>
                                        </p:tgtEl>
                                      </p:cBhvr>
                                    </p:animEffect>
                                  </p:childTnLst>
                                </p:cTn>
                              </p:par>
                              <p:par>
                                <p:cTn id="317" nodeType="withEffect" fill="hold" presetClass="entr" presetID="16" presetSubtype="21">
                                  <p:stCondLst>
                                    <p:cond delay="0"/>
                                  </p:stCondLst>
                                  <p:childTnLst>
                                    <p:set>
                                      <p:cBhvr>
                                        <p:cTn id="318" dur="1" fill="hold">
                                          <p:stCondLst>
                                            <p:cond delay="0"/>
                                          </p:stCondLst>
                                        </p:cTn>
                                        <p:tgtEl>
                                          <p:spTgt spid="560">
                                            <p:txEl>
                                              <p:pRg st="1" end="1"/>
                                            </p:txEl>
                                          </p:spTgt>
                                        </p:tgtEl>
                                        <p:attrNameLst>
                                          <p:attrName>style.visibility</p:attrName>
                                        </p:attrNameLst>
                                      </p:cBhvr>
                                      <p:to>
                                        <p:strVal val="visible"/>
                                      </p:to>
                                    </p:set>
                                    <p:animEffect filter="barn(inVertical)" transition="in">
                                      <p:cBhvr additive="repl">
                                        <p:cTn id="319" dur="500"/>
                                        <p:tgtEl>
                                          <p:spTgt spid="560">
                                            <p:txEl>
                                              <p:pRg st="1" end="1"/>
                                            </p:txEl>
                                          </p:spTgt>
                                        </p:tgtEl>
                                      </p:cBhvr>
                                    </p:animEffect>
                                  </p:childTnLst>
                                </p:cTn>
                              </p:par>
                            </p:childTnLst>
                          </p:cTn>
                        </p:par>
                      </p:childTnLst>
                    </p:cTn>
                  </p:par>
                  <p:par>
                    <p:cTn id="320" fill="hold">
                      <p:stCondLst>
                        <p:cond delay="indefinite"/>
                      </p:stCondLst>
                      <p:childTnLst>
                        <p:par>
                          <p:cTn id="321" fill="hold">
                            <p:stCondLst>
                              <p:cond delay="0"/>
                            </p:stCondLst>
                            <p:childTnLst>
                              <p:par>
                                <p:cTn id="322" nodeType="clickEffect" fill="hold" presetClass="entr" presetID="10">
                                  <p:stCondLst>
                                    <p:cond delay="0"/>
                                  </p:stCondLst>
                                  <p:childTnLst>
                                    <p:set>
                                      <p:cBhvr>
                                        <p:cTn id="323" dur="1" fill="hold">
                                          <p:stCondLst>
                                            <p:cond delay="0"/>
                                          </p:stCondLst>
                                        </p:cTn>
                                        <p:tgtEl>
                                          <p:spTgt spid="560">
                                            <p:txEl>
                                              <p:pRg st="2" end="2"/>
                                            </p:txEl>
                                          </p:spTgt>
                                        </p:tgtEl>
                                        <p:attrNameLst>
                                          <p:attrName>style.visibility</p:attrName>
                                        </p:attrNameLst>
                                      </p:cBhvr>
                                      <p:to>
                                        <p:strVal val="visible"/>
                                      </p:to>
                                    </p:set>
                                    <p:animEffect filter="fade" transition="in">
                                      <p:cBhvr additive="repl">
                                        <p:cTn id="324" dur="500"/>
                                        <p:tgtEl>
                                          <p:spTgt spid="560">
                                            <p:txEl>
                                              <p:pRg st="2" end="2"/>
                                            </p:txEl>
                                          </p:spTgt>
                                        </p:tgtEl>
                                      </p:cBhvr>
                                    </p:animEffect>
                                  </p:childTnLst>
                                </p:cTn>
                              </p:par>
                              <p:par>
                                <p:cTn id="325" nodeType="withEffect" fill="hold" presetClass="entr" presetID="10">
                                  <p:stCondLst>
                                    <p:cond delay="0"/>
                                  </p:stCondLst>
                                  <p:childTnLst>
                                    <p:set>
                                      <p:cBhvr>
                                        <p:cTn id="326" dur="1" fill="hold">
                                          <p:stCondLst>
                                            <p:cond delay="0"/>
                                          </p:stCondLst>
                                        </p:cTn>
                                        <p:tgtEl>
                                          <p:spTgt spid="560">
                                            <p:txEl>
                                              <p:pRg st="3" end="3"/>
                                            </p:txEl>
                                          </p:spTgt>
                                        </p:tgtEl>
                                        <p:attrNameLst>
                                          <p:attrName>style.visibility</p:attrName>
                                        </p:attrNameLst>
                                      </p:cBhvr>
                                      <p:to>
                                        <p:strVal val="visible"/>
                                      </p:to>
                                    </p:set>
                                    <p:animEffect filter="fade" transition="in">
                                      <p:cBhvr additive="repl">
                                        <p:cTn id="327" dur="500"/>
                                        <p:tgtEl>
                                          <p:spTgt spid="560">
                                            <p:txEl>
                                              <p:pRg st="3" end="3"/>
                                            </p:txEl>
                                          </p:spTgt>
                                        </p:tgtEl>
                                      </p:cBhvr>
                                    </p:animEffect>
                                  </p:childTnLst>
                                </p:cTn>
                              </p:par>
                            </p:childTnLst>
                          </p:cTn>
                        </p:par>
                      </p:childTnLst>
                    </p:cTn>
                  </p:par>
                  <p:par>
                    <p:cTn id="328" fill="hold">
                      <p:stCondLst>
                        <p:cond delay="indefinite"/>
                      </p:stCondLst>
                      <p:childTnLst>
                        <p:par>
                          <p:cTn id="329" fill="hold">
                            <p:stCondLst>
                              <p:cond delay="0"/>
                            </p:stCondLst>
                            <p:childTnLst>
                              <p:par>
                                <p:cTn id="330" nodeType="clickEffect" fill="hold" presetClass="entr" presetID="26">
                                  <p:stCondLst>
                                    <p:cond delay="0"/>
                                  </p:stCondLst>
                                  <p:childTnLst>
                                    <p:set>
                                      <p:cBhvr>
                                        <p:cTn id="331" dur="1" fill="hold">
                                          <p:stCondLst>
                                            <p:cond delay="0"/>
                                          </p:stCondLst>
                                        </p:cTn>
                                        <p:tgtEl>
                                          <p:spTgt spid="559"/>
                                        </p:tgtEl>
                                        <p:attrNameLst>
                                          <p:attrName>style.visibility</p:attrName>
                                        </p:attrNameLst>
                                      </p:cBhvr>
                                      <p:to>
                                        <p:strVal val="visible"/>
                                      </p:to>
                                    </p:set>
                                    <p:animEffect filter="wipe(down)" transition="in">
                                      <p:cBhvr additive="repl">
                                        <p:cTn id="332" dur="580">
                                          <p:stCondLst>
                                            <p:cond delay="0"/>
                                          </p:stCondLst>
                                        </p:cTn>
                                        <p:tgtEl>
                                          <p:spTgt spid="559"/>
                                        </p:tgtEl>
                                      </p:cBhvr>
                                    </p:animEffect>
                                    <p:anim calcmode="lin" valueType="num">
                                      <p:cBhvr additive="repl">
                                        <p:cTn id="333" dur="1822">
                                          <p:stCondLst>
                                            <p:cond delay="0"/>
                                          </p:stCondLst>
                                        </p:cTn>
                                        <p:tgtEl>
                                          <p:spTgt spid="559"/>
                                        </p:tgtEl>
                                        <p:attrNameLst>
                                          <p:attrName>ppt_x</p:attrName>
                                        </p:attrNameLst>
                                      </p:cBhvr>
                                      <p:tavLst>
                                        <p:tav tm="0">
                                          <p:val>
                                            <p:strVal val="#ppt_x-0.25"/>
                                          </p:val>
                                        </p:tav>
                                        <p:tav tm="100000">
                                          <p:val>
                                            <p:strVal val="#ppt_x"/>
                                          </p:val>
                                        </p:tav>
                                      </p:tavLst>
                                    </p:anim>
                                    <p:anim calcmode="lin" valueType="num">
                                      <p:cBhvr additive="repl">
                                        <p:cTn id="334" dur="664">
                                          <p:stCondLst>
                                            <p:cond delay="0"/>
                                          </p:stCondLst>
                                        </p:cTn>
                                        <p:tgtEl>
                                          <p:spTgt spid="559"/>
                                        </p:tgtEl>
                                        <p:attrNameLst>
                                          <p:attrName>ppt_y</p:attrName>
                                        </p:attrNameLst>
                                      </p:cBhvr>
                                      <p:tavLst>
                                        <p:tav tm="0">
                                          <p:val>
                                            <p:fltVal val="0.5"/>
                                          </p:val>
                                        </p:tav>
                                        <p:tav tm="100000">
                                          <p:val>
                                            <p:fltVal val="1"/>
                                          </p:val>
                                        </p:tav>
                                      </p:tavLst>
                                    </p:anim>
                                    <p:anim calcmode="lin" valueType="num">
                                      <p:cBhvr additive="repl">
                                        <p:cTn id="335" dur="664">
                                          <p:stCondLst>
                                            <p:cond delay="664"/>
                                          </p:stCondLst>
                                        </p:cTn>
                                        <p:tgtEl>
                                          <p:spTgt spid="559"/>
                                        </p:tgtEl>
                                        <p:attrNameLst>
                                          <p:attrName>ppt_y</p:attrName>
                                        </p:attrNameLst>
                                      </p:cBhvr>
                                      <p:tavLst>
                                        <p:tav tm="0">
                                          <p:val>
                                            <p:fltVal val="0"/>
                                          </p:val>
                                        </p:tav>
                                        <p:tav tm="100000">
                                          <p:val>
                                            <p:fltVal val="1"/>
                                          </p:val>
                                        </p:tav>
                                      </p:tavLst>
                                    </p:anim>
                                    <p:anim calcmode="lin" valueType="num">
                                      <p:cBhvr additive="repl">
                                        <p:cTn id="336" dur="332">
                                          <p:stCondLst>
                                            <p:cond delay="1324"/>
                                          </p:stCondLst>
                                        </p:cTn>
                                        <p:tgtEl>
                                          <p:spTgt spid="559"/>
                                        </p:tgtEl>
                                        <p:attrNameLst>
                                          <p:attrName>ppt_y</p:attrName>
                                        </p:attrNameLst>
                                      </p:cBhvr>
                                      <p:tavLst>
                                        <p:tav tm="0">
                                          <p:val>
                                            <p:fltVal val="0"/>
                                          </p:val>
                                        </p:tav>
                                        <p:tav tm="100000">
                                          <p:val>
                                            <p:fltVal val="1"/>
                                          </p:val>
                                        </p:tav>
                                      </p:tavLst>
                                    </p:anim>
                                    <p:anim calcmode="lin" valueType="num">
                                      <p:cBhvr additive="repl">
                                        <p:cTn id="337" dur="164">
                                          <p:stCondLst>
                                            <p:cond delay="1656"/>
                                          </p:stCondLst>
                                        </p:cTn>
                                        <p:tgtEl>
                                          <p:spTgt spid="559"/>
                                        </p:tgtEl>
                                        <p:attrNameLst>
                                          <p:attrName>ppt_y</p:attrName>
                                        </p:attrNameLst>
                                      </p:cBhvr>
                                      <p:tavLst>
                                        <p:tav tm="0">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5"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566"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II.2.2 DOS header</a:t>
            </a:r>
            <a:endParaRPr b="0" lang="en-US" sz="3200" spc="-1" strike="noStrike">
              <a:latin typeface="Arial"/>
            </a:endParaRPr>
          </a:p>
        </p:txBody>
      </p:sp>
      <p:pic>
        <p:nvPicPr>
          <p:cNvPr id="567" name="Picture 5" descr=""/>
          <p:cNvPicPr/>
          <p:nvPr/>
        </p:nvPicPr>
        <p:blipFill>
          <a:blip r:embed="rId2"/>
          <a:stretch/>
        </p:blipFill>
        <p:spPr>
          <a:xfrm>
            <a:off x="633960" y="1997280"/>
            <a:ext cx="6878880" cy="2870280"/>
          </a:xfrm>
          <a:prstGeom prst="rect">
            <a:avLst/>
          </a:prstGeom>
          <a:ln>
            <a:noFill/>
          </a:ln>
        </p:spPr>
      </p:pic>
      <p:sp>
        <p:nvSpPr>
          <p:cNvPr id="568"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Từ thông tin từ trường e_lfanew ta có thể tìm được PE Heder</a:t>
            </a:r>
            <a:endParaRPr b="0" lang="en-US" sz="1600" spc="-1" strike="noStrike">
              <a:latin typeface="Arial"/>
            </a:endParaRPr>
          </a:p>
          <a:p>
            <a:pPr>
              <a:lnSpc>
                <a:spcPct val="90000"/>
              </a:lnSpc>
              <a:spcBef>
                <a:spcPts val="1199"/>
              </a:spcBef>
            </a:pPr>
            <a:endParaRPr b="0" lang="en-US" sz="1600" spc="-1" strike="noStrike">
              <a:latin typeface="Arial"/>
            </a:endParaRPr>
          </a:p>
        </p:txBody>
      </p:sp>
      <p:grpSp>
        <p:nvGrpSpPr>
          <p:cNvPr id="569" name="Group 4"/>
          <p:cNvGrpSpPr/>
          <p:nvPr/>
        </p:nvGrpSpPr>
        <p:grpSpPr>
          <a:xfrm>
            <a:off x="11401560" y="6229800"/>
            <a:ext cx="453960" cy="453960"/>
            <a:chOff x="11401560" y="6229800"/>
            <a:chExt cx="453960" cy="453960"/>
          </a:xfrm>
        </p:grpSpPr>
        <p:sp>
          <p:nvSpPr>
            <p:cNvPr id="570"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71"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72"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CCC26264-7C53-4C1A-A86F-B1ABC5C88E7F}"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338" dur="indefinite" restart="never" nodeType="tmRoot">
          <p:childTnLst>
            <p:seq>
              <p:cTn id="339" dur="indefinite" nodeType="mainSeq">
                <p:childTnLst>
                  <p:par>
                    <p:cTn id="340" fill="hold">
                      <p:stCondLst>
                        <p:cond delay="indefinite"/>
                      </p:stCondLst>
                      <p:childTnLst>
                        <p:par>
                          <p:cTn id="341" fill="hold">
                            <p:stCondLst>
                              <p:cond delay="0"/>
                            </p:stCondLst>
                            <p:childTnLst>
                              <p:par>
                                <p:cTn id="342" nodeType="clickEffect" fill="hold" presetClass="entr" presetID="45">
                                  <p:stCondLst>
                                    <p:cond delay="0"/>
                                  </p:stCondLst>
                                  <p:childTnLst>
                                    <p:set>
                                      <p:cBhvr>
                                        <p:cTn id="343" dur="1" fill="hold">
                                          <p:stCondLst>
                                            <p:cond delay="0"/>
                                          </p:stCondLst>
                                        </p:cTn>
                                        <p:tgtEl>
                                          <p:spTgt spid="566"/>
                                        </p:tgtEl>
                                        <p:attrNameLst>
                                          <p:attrName>style.visibility</p:attrName>
                                        </p:attrNameLst>
                                      </p:cBhvr>
                                      <p:to>
                                        <p:strVal val="visible"/>
                                      </p:to>
                                    </p:set>
                                    <p:animEffect filter="fade" transition="in">
                                      <p:cBhvr additive="repl">
                                        <p:cTn id="344" dur="2000"/>
                                        <p:tgtEl>
                                          <p:spTgt spid="566"/>
                                        </p:tgtEl>
                                      </p:cBhvr>
                                    </p:animEffect>
                                    <p:anim calcmode="lin" valueType="num">
                                      <p:cBhvr additive="repl">
                                        <p:cTn id="345" dur="2000" fill="hold"/>
                                        <p:tgtEl>
                                          <p:spTgt spid="566"/>
                                        </p:tgtEl>
                                        <p:attrNameLst>
                                          <p:attrName>ppt_w</p:attrName>
                                        </p:attrNameLst>
                                      </p:cBhvr>
                                      <p:tavLst>
                                        <p:tav tm="0">
                                          <p:val>
                                            <p:fltVal val="0"/>
                                          </p:val>
                                        </p:tav>
                                        <p:tav tm="100000">
                                          <p:val>
                                            <p:fltVal val="1"/>
                                          </p:val>
                                        </p:tav>
                                      </p:tavLst>
                                    </p:anim>
                                    <p:anim calcmode="lin" valueType="num">
                                      <p:cBhvr additive="repl">
                                        <p:cTn id="346" dur="2000" fill="hold"/>
                                        <p:tgtEl>
                                          <p:spTgt spid="566"/>
                                        </p:tgtEl>
                                        <p:attrNameLst>
                                          <p:attrName>ppt_h</p:attrName>
                                        </p:attrNameLst>
                                      </p:cBhvr>
                                      <p:tavLst>
                                        <p:tav tm="0">
                                          <p:val>
                                            <p:strVal val="#ppt_h"/>
                                          </p:val>
                                        </p:tav>
                                        <p:tav tm="100000">
                                          <p:val>
                                            <p:strVal val="#ppt_h"/>
                                          </p:val>
                                        </p:tav>
                                      </p:tavLst>
                                    </p:anim>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53" presetSubtype="16">
                                  <p:stCondLst>
                                    <p:cond delay="0"/>
                                  </p:stCondLst>
                                  <p:childTnLst>
                                    <p:set>
                                      <p:cBhvr>
                                        <p:cTn id="350" dur="1" fill="hold">
                                          <p:stCondLst>
                                            <p:cond delay="0"/>
                                          </p:stCondLst>
                                        </p:cTn>
                                        <p:tgtEl>
                                          <p:spTgt spid="568">
                                            <p:txEl>
                                              <p:pRg st="0" end="0"/>
                                            </p:txEl>
                                          </p:spTgt>
                                        </p:tgtEl>
                                        <p:attrNameLst>
                                          <p:attrName>style.visibility</p:attrName>
                                        </p:attrNameLst>
                                      </p:cBhvr>
                                      <p:to>
                                        <p:strVal val="visible"/>
                                      </p:to>
                                    </p:set>
                                    <p:anim calcmode="lin" valueType="num">
                                      <p:cBhvr additive="repl">
                                        <p:cTn id="351" dur="500" fill="hold"/>
                                        <p:tgtEl>
                                          <p:spTgt spid="568">
                                            <p:txEl>
                                              <p:pRg st="0" end="0"/>
                                            </p:txEl>
                                          </p:spTgt>
                                        </p:tgtEl>
                                        <p:attrNameLst>
                                          <p:attrName>ppt_w</p:attrName>
                                        </p:attrNameLst>
                                      </p:cBhvr>
                                      <p:tavLst>
                                        <p:tav tm="0">
                                          <p:val>
                                            <p:fltVal val="0"/>
                                          </p:val>
                                        </p:tav>
                                        <p:tav tm="100000">
                                          <p:val>
                                            <p:strVal val="#ppt_w"/>
                                          </p:val>
                                        </p:tav>
                                      </p:tavLst>
                                    </p:anim>
                                    <p:anim calcmode="lin" valueType="num">
                                      <p:cBhvr additive="repl">
                                        <p:cTn id="352" dur="500" fill="hold"/>
                                        <p:tgtEl>
                                          <p:spTgt spid="568">
                                            <p:txEl>
                                              <p:pRg st="0" end="0"/>
                                            </p:txEl>
                                          </p:spTgt>
                                        </p:tgtEl>
                                        <p:attrNameLst>
                                          <p:attrName>ppt_h</p:attrName>
                                        </p:attrNameLst>
                                      </p:cBhvr>
                                      <p:tavLst>
                                        <p:tav tm="0">
                                          <p:val>
                                            <p:fltVal val="0"/>
                                          </p:val>
                                        </p:tav>
                                        <p:tav tm="100000">
                                          <p:val>
                                            <p:strVal val="#ppt_h"/>
                                          </p:val>
                                        </p:tav>
                                      </p:tavLst>
                                    </p:anim>
                                    <p:animEffect filter="fade" transition="in">
                                      <p:cBhvr additive="repl">
                                        <p:cTn id="353" dur="500"/>
                                        <p:tgtEl>
                                          <p:spTgt spid="568">
                                            <p:txEl>
                                              <p:pRg st="0" end="0"/>
                                            </p:txEl>
                                          </p:spTgt>
                                        </p:tgtEl>
                                      </p:cBhvr>
                                    </p:animEffect>
                                  </p:childTnLst>
                                </p:cTn>
                              </p:par>
                            </p:childTnLst>
                          </p:cTn>
                        </p:par>
                      </p:childTnLst>
                    </p:cTn>
                  </p:par>
                  <p:par>
                    <p:cTn id="354" fill="hold">
                      <p:stCondLst>
                        <p:cond delay="indefinite"/>
                      </p:stCondLst>
                      <p:childTnLst>
                        <p:par>
                          <p:cTn id="355" fill="hold">
                            <p:stCondLst>
                              <p:cond delay="0"/>
                            </p:stCondLst>
                            <p:childTnLst>
                              <p:par>
                                <p:cTn id="356" nodeType="clickEffect" fill="hold" presetClass="entr" presetID="16" presetSubtype="21">
                                  <p:stCondLst>
                                    <p:cond delay="0"/>
                                  </p:stCondLst>
                                  <p:childTnLst>
                                    <p:set>
                                      <p:cBhvr>
                                        <p:cTn id="357" dur="1" fill="hold">
                                          <p:stCondLst>
                                            <p:cond delay="0"/>
                                          </p:stCondLst>
                                        </p:cTn>
                                        <p:tgtEl>
                                          <p:spTgt spid="567"/>
                                        </p:tgtEl>
                                        <p:attrNameLst>
                                          <p:attrName>style.visibility</p:attrName>
                                        </p:attrNameLst>
                                      </p:cBhvr>
                                      <p:to>
                                        <p:strVal val="visible"/>
                                      </p:to>
                                    </p:set>
                                    <p:animEffect filter="barn(inVertical)" transition="in">
                                      <p:cBhvr additive="repl">
                                        <p:cTn id="358" dur="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3"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574"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II.2.3 DOS STUB</a:t>
            </a:r>
            <a:endParaRPr b="0" lang="en-US" sz="3200" spc="-1" strike="noStrike">
              <a:latin typeface="Arial"/>
            </a:endParaRPr>
          </a:p>
        </p:txBody>
      </p:sp>
      <p:pic>
        <p:nvPicPr>
          <p:cNvPr id="575" name="Picture 8" descr=""/>
          <p:cNvPicPr/>
          <p:nvPr/>
        </p:nvPicPr>
        <p:blipFill>
          <a:blip r:embed="rId2"/>
          <a:stretch/>
        </p:blipFill>
        <p:spPr>
          <a:xfrm>
            <a:off x="633960" y="1515600"/>
            <a:ext cx="6878880" cy="3833640"/>
          </a:xfrm>
          <a:prstGeom prst="rect">
            <a:avLst/>
          </a:prstGeom>
          <a:ln>
            <a:noFill/>
          </a:ln>
        </p:spPr>
      </p:pic>
      <p:sp>
        <p:nvSpPr>
          <p:cNvPr id="576"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DOS Stub chỉ là một chương trình DOS EXE nhỏ hiển thị một thông báo lỗi, là phần để tương thích với Windows 16bit.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Ví dụ như trong hình minh họa dưới đây, thông báo sẽ hiện ra như sau: “This is program cannot be run in DOS mode”.</a:t>
            </a:r>
            <a:endParaRPr b="0" lang="en-US" sz="1800" spc="-1" strike="noStrike">
              <a:latin typeface="Arial"/>
            </a:endParaRPr>
          </a:p>
          <a:p>
            <a:pPr>
              <a:lnSpc>
                <a:spcPct val="90000"/>
              </a:lnSpc>
              <a:spcBef>
                <a:spcPts val="1199"/>
              </a:spcBef>
            </a:pPr>
            <a:endParaRPr b="0" lang="en-US" sz="1800" spc="-1" strike="noStrike">
              <a:latin typeface="Arial"/>
            </a:endParaRPr>
          </a:p>
          <a:p>
            <a:pPr>
              <a:lnSpc>
                <a:spcPct val="90000"/>
              </a:lnSpc>
              <a:spcBef>
                <a:spcPts val="1199"/>
              </a:spcBef>
            </a:pPr>
            <a:endParaRPr b="0" lang="en-US" sz="1800" spc="-1" strike="noStrike">
              <a:latin typeface="Arial"/>
            </a:endParaRPr>
          </a:p>
        </p:txBody>
      </p:sp>
      <p:grpSp>
        <p:nvGrpSpPr>
          <p:cNvPr id="577" name="Group 4"/>
          <p:cNvGrpSpPr/>
          <p:nvPr/>
        </p:nvGrpSpPr>
        <p:grpSpPr>
          <a:xfrm>
            <a:off x="11401560" y="6229800"/>
            <a:ext cx="453960" cy="453960"/>
            <a:chOff x="11401560" y="6229800"/>
            <a:chExt cx="453960" cy="453960"/>
          </a:xfrm>
        </p:grpSpPr>
        <p:sp>
          <p:nvSpPr>
            <p:cNvPr id="578"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79"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80" name="CustomShape 7"/>
          <p:cNvSpPr/>
          <p:nvPr/>
        </p:nvSpPr>
        <p:spPr>
          <a:xfrm>
            <a:off x="6095880" y="3429000"/>
            <a:ext cx="301680" cy="301680"/>
          </a:xfrm>
          <a:prstGeom prst="rect">
            <a:avLst/>
          </a:prstGeom>
          <a:noFill/>
          <a:ln>
            <a:noFill/>
          </a:ln>
        </p:spPr>
        <p:style>
          <a:lnRef idx="0"/>
          <a:fillRef idx="0"/>
          <a:effectRef idx="0"/>
          <a:fontRef idx="minor"/>
        </p:style>
      </p:sp>
      <p:sp>
        <p:nvSpPr>
          <p:cNvPr id="581" name="CustomShape 8"/>
          <p:cNvSpPr/>
          <p:nvPr/>
        </p:nvSpPr>
        <p:spPr>
          <a:xfrm>
            <a:off x="6248520" y="3581280"/>
            <a:ext cx="301680" cy="301680"/>
          </a:xfrm>
          <a:prstGeom prst="rect">
            <a:avLst/>
          </a:prstGeom>
          <a:noFill/>
          <a:ln>
            <a:noFill/>
          </a:ln>
        </p:spPr>
        <p:style>
          <a:lnRef idx="0"/>
          <a:fillRef idx="0"/>
          <a:effectRef idx="0"/>
          <a:fontRef idx="minor"/>
        </p:style>
      </p:sp>
      <p:sp>
        <p:nvSpPr>
          <p:cNvPr id="582" name="CustomShape 9"/>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80847833-7D21-4868-9175-257832EBDC87}"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randomBar dir="vert"/>
  </p:transition>
  <p:timing>
    <p:tnLst>
      <p:par>
        <p:cTn id="359" dur="indefinite" restart="never" nodeType="tmRoot">
          <p:childTnLst>
            <p:seq>
              <p:cTn id="360" dur="indefinite" nodeType="mainSeq">
                <p:childTnLst>
                  <p:par>
                    <p:cTn id="361" fill="hold">
                      <p:stCondLst>
                        <p:cond delay="indefinite"/>
                      </p:stCondLst>
                      <p:childTnLst>
                        <p:par>
                          <p:cTn id="362" fill="hold">
                            <p:stCondLst>
                              <p:cond delay="0"/>
                            </p:stCondLst>
                            <p:childTnLst>
                              <p:par>
                                <p:cTn id="363" nodeType="clickEffect" fill="hold" presetClass="entr" presetID="2" presetSubtype="4">
                                  <p:stCondLst>
                                    <p:cond delay="0"/>
                                  </p:stCondLst>
                                  <p:childTnLst>
                                    <p:set>
                                      <p:cBhvr>
                                        <p:cTn id="364" dur="1" fill="hold">
                                          <p:stCondLst>
                                            <p:cond delay="0"/>
                                          </p:stCondLst>
                                        </p:cTn>
                                        <p:tgtEl>
                                          <p:spTgt spid="574"/>
                                        </p:tgtEl>
                                        <p:attrNameLst>
                                          <p:attrName>style.visibility</p:attrName>
                                        </p:attrNameLst>
                                      </p:cBhvr>
                                      <p:to>
                                        <p:strVal val="visible"/>
                                      </p:to>
                                    </p:set>
                                    <p:anim calcmode="lin" valueType="num">
                                      <p:cBhvr additive="repl">
                                        <p:cTn id="365" dur="500" fill="hold"/>
                                        <p:tgtEl>
                                          <p:spTgt spid="574"/>
                                        </p:tgtEl>
                                        <p:attrNameLst>
                                          <p:attrName>ppt_x</p:attrName>
                                        </p:attrNameLst>
                                      </p:cBhvr>
                                      <p:tavLst>
                                        <p:tav tm="0">
                                          <p:val>
                                            <p:strVal val="#ppt_x"/>
                                          </p:val>
                                        </p:tav>
                                        <p:tav tm="100000">
                                          <p:val>
                                            <p:strVal val="#ppt_x"/>
                                          </p:val>
                                        </p:tav>
                                      </p:tavLst>
                                    </p:anim>
                                    <p:anim calcmode="lin" valueType="num">
                                      <p:cBhvr additive="repl">
                                        <p:cTn id="366" dur="500" fill="hold"/>
                                        <p:tgtEl>
                                          <p:spTgt spid="574"/>
                                        </p:tgtEl>
                                        <p:attrNameLst>
                                          <p:attrName>ppt_y</p:attrName>
                                        </p:attrNameLst>
                                      </p:cBhvr>
                                      <p:tavLst>
                                        <p:tav tm="0">
                                          <p:val>
                                            <p:strVal val="1+#ppt_h/2"/>
                                          </p:val>
                                        </p:tav>
                                        <p:tav tm="100000">
                                          <p:val>
                                            <p:strVal val="#ppt_y"/>
                                          </p:val>
                                        </p:tav>
                                      </p:tavLst>
                                    </p:anim>
                                  </p:childTnLst>
                                </p:cTn>
                              </p:par>
                            </p:childTnLst>
                          </p:cTn>
                        </p:par>
                      </p:childTnLst>
                    </p:cTn>
                  </p:par>
                  <p:par>
                    <p:cTn id="367" fill="hold">
                      <p:stCondLst>
                        <p:cond delay="indefinite"/>
                      </p:stCondLst>
                      <p:childTnLst>
                        <p:par>
                          <p:cTn id="368" fill="hold">
                            <p:stCondLst>
                              <p:cond delay="0"/>
                            </p:stCondLst>
                            <p:childTnLst>
                              <p:par>
                                <p:cTn id="369" nodeType="clickEffect" fill="hold" presetClass="entr" presetID="22" presetSubtype="4">
                                  <p:stCondLst>
                                    <p:cond delay="0"/>
                                  </p:stCondLst>
                                  <p:childTnLst>
                                    <p:set>
                                      <p:cBhvr>
                                        <p:cTn id="370" dur="1" fill="hold">
                                          <p:stCondLst>
                                            <p:cond delay="0"/>
                                          </p:stCondLst>
                                        </p:cTn>
                                        <p:tgtEl>
                                          <p:spTgt spid="576">
                                            <p:txEl>
                                              <p:pRg st="0" end="0"/>
                                            </p:txEl>
                                          </p:spTgt>
                                        </p:tgtEl>
                                        <p:attrNameLst>
                                          <p:attrName>style.visibility</p:attrName>
                                        </p:attrNameLst>
                                      </p:cBhvr>
                                      <p:to>
                                        <p:strVal val="visible"/>
                                      </p:to>
                                    </p:set>
                                    <p:animEffect filter="wipe(down)" transition="in">
                                      <p:cBhvr additive="repl">
                                        <p:cTn id="371" dur="500"/>
                                        <p:tgtEl>
                                          <p:spTgt spid="576">
                                            <p:txEl>
                                              <p:pRg st="0" end="0"/>
                                            </p:txEl>
                                          </p:spTgt>
                                        </p:tgtEl>
                                      </p:cBhvr>
                                    </p:animEffect>
                                  </p:childTnLst>
                                </p:cTn>
                              </p:par>
                              <p:par>
                                <p:cTn id="372" nodeType="withEffect" fill="hold" presetClass="entr" presetID="22" presetSubtype="4">
                                  <p:stCondLst>
                                    <p:cond delay="0"/>
                                  </p:stCondLst>
                                  <p:childTnLst>
                                    <p:set>
                                      <p:cBhvr>
                                        <p:cTn id="373" dur="1" fill="hold">
                                          <p:stCondLst>
                                            <p:cond delay="0"/>
                                          </p:stCondLst>
                                        </p:cTn>
                                        <p:tgtEl>
                                          <p:spTgt spid="576">
                                            <p:txEl>
                                              <p:pRg st="1" end="1"/>
                                            </p:txEl>
                                          </p:spTgt>
                                        </p:tgtEl>
                                        <p:attrNameLst>
                                          <p:attrName>style.visibility</p:attrName>
                                        </p:attrNameLst>
                                      </p:cBhvr>
                                      <p:to>
                                        <p:strVal val="visible"/>
                                      </p:to>
                                    </p:set>
                                    <p:animEffect filter="wipe(down)" transition="in">
                                      <p:cBhvr additive="repl">
                                        <p:cTn id="374" dur="500"/>
                                        <p:tgtEl>
                                          <p:spTgt spid="576">
                                            <p:txEl>
                                              <p:pRg st="1" end="1"/>
                                            </p:txEl>
                                          </p:spTgt>
                                        </p:tgtEl>
                                      </p:cBhvr>
                                    </p:animEffec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45">
                                  <p:stCondLst>
                                    <p:cond delay="0"/>
                                  </p:stCondLst>
                                  <p:childTnLst>
                                    <p:set>
                                      <p:cBhvr>
                                        <p:cTn id="378" dur="1" fill="hold">
                                          <p:stCondLst>
                                            <p:cond delay="0"/>
                                          </p:stCondLst>
                                        </p:cTn>
                                        <p:tgtEl>
                                          <p:spTgt spid="575"/>
                                        </p:tgtEl>
                                        <p:attrNameLst>
                                          <p:attrName>style.visibility</p:attrName>
                                        </p:attrNameLst>
                                      </p:cBhvr>
                                      <p:to>
                                        <p:strVal val="visible"/>
                                      </p:to>
                                    </p:set>
                                    <p:animEffect filter="fade" transition="in">
                                      <p:cBhvr additive="repl">
                                        <p:cTn id="379" dur="2000"/>
                                        <p:tgtEl>
                                          <p:spTgt spid="575"/>
                                        </p:tgtEl>
                                      </p:cBhvr>
                                    </p:animEffect>
                                    <p:anim calcmode="lin" valueType="num">
                                      <p:cBhvr additive="repl">
                                        <p:cTn id="380" dur="2000" fill="hold"/>
                                        <p:tgtEl>
                                          <p:spTgt spid="575"/>
                                        </p:tgtEl>
                                        <p:attrNameLst>
                                          <p:attrName>ppt_w</p:attrName>
                                        </p:attrNameLst>
                                      </p:cBhvr>
                                      <p:tavLst>
                                        <p:tav tm="0">
                                          <p:val>
                                            <p:fltVal val="0"/>
                                          </p:val>
                                        </p:tav>
                                        <p:tav tm="100000">
                                          <p:val>
                                            <p:fltVal val="1"/>
                                          </p:val>
                                        </p:tav>
                                      </p:tavLst>
                                    </p:anim>
                                    <p:anim calcmode="lin" valueType="num">
                                      <p:cBhvr additive="repl">
                                        <p:cTn id="381" dur="2000" fill="hold"/>
                                        <p:tgtEl>
                                          <p:spTgt spid="57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3"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584"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II.2.4 PE HEader</a:t>
            </a:r>
            <a:endParaRPr b="0" lang="en-US" sz="3200" spc="-1" strike="noStrike">
              <a:latin typeface="Arial"/>
            </a:endParaRPr>
          </a:p>
        </p:txBody>
      </p:sp>
      <p:pic>
        <p:nvPicPr>
          <p:cNvPr id="585" name="Picture 5" descr=""/>
          <p:cNvPicPr/>
          <p:nvPr/>
        </p:nvPicPr>
        <p:blipFill>
          <a:blip r:embed="rId2"/>
          <a:srcRect l="0" t="0" r="3579" b="0"/>
          <a:stretch/>
        </p:blipFill>
        <p:spPr>
          <a:xfrm>
            <a:off x="633960" y="1578240"/>
            <a:ext cx="6878880" cy="3708360"/>
          </a:xfrm>
          <a:prstGeom prst="rect">
            <a:avLst/>
          </a:prstGeom>
          <a:ln>
            <a:noFill/>
          </a:ln>
        </p:spPr>
      </p:pic>
      <p:sp>
        <p:nvSpPr>
          <p:cNvPr id="586"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PE Header là thuật ngữ chung đại diễn cho một cấu trúc được đặt tên là </a:t>
            </a:r>
            <a:r>
              <a:rPr b="1" lang="en-US" sz="1600" spc="-1" strike="noStrike">
                <a:solidFill>
                  <a:srgbClr val="000000"/>
                </a:solidFill>
                <a:latin typeface="Rockwell"/>
                <a:ea typeface="DejaVu Sans"/>
              </a:rPr>
              <a:t>IMAGE_NT_HEADERS. IMAGE_NT_HEADERS</a:t>
            </a:r>
            <a:r>
              <a:rPr b="0" lang="en-US" sz="1600" spc="-1" strike="noStrike">
                <a:solidFill>
                  <a:srgbClr val="000000"/>
                </a:solidFill>
                <a:latin typeface="Rockwell"/>
                <a:ea typeface="DejaVu Sans"/>
              </a:rPr>
              <a:t> có 3 thành phần và được định nghĩa trong file </a:t>
            </a:r>
            <a:r>
              <a:rPr b="1" lang="en-US" sz="1600" spc="-1" strike="noStrike">
                <a:solidFill>
                  <a:srgbClr val="000000"/>
                </a:solidFill>
                <a:latin typeface="Rockwell"/>
                <a:ea typeface="DejaVu Sans"/>
              </a:rPr>
              <a:t>windows.inc</a:t>
            </a:r>
            <a:r>
              <a:rPr b="0" lang="en-US" sz="1600" spc="-1" strike="noStrike">
                <a:solidFill>
                  <a:srgbClr val="000000"/>
                </a:solidFill>
                <a:latin typeface="Rockwell"/>
                <a:ea typeface="DejaVu Sans"/>
              </a:rPr>
              <a:t> như sau:</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PE Header gồm 248 bytes liền sau DOS STUB.  </a:t>
            </a:r>
            <a:endParaRPr b="0" lang="en-US" sz="1600" spc="-1" strike="noStrike">
              <a:latin typeface="Arial"/>
            </a:endParaRPr>
          </a:p>
        </p:txBody>
      </p:sp>
      <p:grpSp>
        <p:nvGrpSpPr>
          <p:cNvPr id="587" name="Group 4"/>
          <p:cNvGrpSpPr/>
          <p:nvPr/>
        </p:nvGrpSpPr>
        <p:grpSpPr>
          <a:xfrm>
            <a:off x="11401560" y="6229800"/>
            <a:ext cx="453960" cy="453960"/>
            <a:chOff x="11401560" y="6229800"/>
            <a:chExt cx="453960" cy="453960"/>
          </a:xfrm>
        </p:grpSpPr>
        <p:sp>
          <p:nvSpPr>
            <p:cNvPr id="588"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89"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90"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90019F4C-BC97-4DC9-8A81-E32A8B1A52FB}"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fade/>
  </p:transition>
  <p:timing>
    <p:tnLst>
      <p:par>
        <p:cTn id="382" dur="indefinite" restart="never" nodeType="tmRoot">
          <p:childTnLst>
            <p:seq>
              <p:cTn id="383" dur="indefinite" nodeType="mainSeq">
                <p:childTnLst>
                  <p:par>
                    <p:cTn id="384" fill="hold">
                      <p:stCondLst>
                        <p:cond delay="indefinite"/>
                      </p:stCondLst>
                      <p:childTnLst>
                        <p:par>
                          <p:cTn id="385" fill="hold">
                            <p:stCondLst>
                              <p:cond delay="0"/>
                            </p:stCondLst>
                            <p:childTnLst>
                              <p:par>
                                <p:cTn id="386" nodeType="clickEffect" fill="hold" presetClass="entr" presetID="42">
                                  <p:stCondLst>
                                    <p:cond delay="0"/>
                                  </p:stCondLst>
                                  <p:childTnLst>
                                    <p:set>
                                      <p:cBhvr>
                                        <p:cTn id="387" dur="1" fill="hold">
                                          <p:stCondLst>
                                            <p:cond delay="0"/>
                                          </p:stCondLst>
                                        </p:cTn>
                                        <p:tgtEl>
                                          <p:spTgt spid="584"/>
                                        </p:tgtEl>
                                        <p:attrNameLst>
                                          <p:attrName>style.visibility</p:attrName>
                                        </p:attrNameLst>
                                      </p:cBhvr>
                                      <p:to>
                                        <p:strVal val="visible"/>
                                      </p:to>
                                    </p:set>
                                    <p:animEffect filter="fade" transition="in">
                                      <p:cBhvr additive="repl">
                                        <p:cTn id="388" dur="1000"/>
                                        <p:tgtEl>
                                          <p:spTgt spid="584"/>
                                        </p:tgtEl>
                                      </p:cBhvr>
                                    </p:animEffect>
                                    <p:anim calcmode="lin" valueType="num">
                                      <p:cBhvr additive="repl">
                                        <p:cTn id="389" dur="1000" fill="hold"/>
                                        <p:tgtEl>
                                          <p:spTgt spid="584"/>
                                        </p:tgtEl>
                                        <p:attrNameLst>
                                          <p:attrName>ppt_x</p:attrName>
                                        </p:attrNameLst>
                                      </p:cBhvr>
                                      <p:tavLst>
                                        <p:tav tm="0">
                                          <p:val>
                                            <p:strVal val="#ppt_x"/>
                                          </p:val>
                                        </p:tav>
                                        <p:tav tm="100000">
                                          <p:val>
                                            <p:strVal val="#ppt_x"/>
                                          </p:val>
                                        </p:tav>
                                      </p:tavLst>
                                    </p:anim>
                                    <p:anim calcmode="lin" valueType="num">
                                      <p:cBhvr additive="repl">
                                        <p:cTn id="390" dur="1000" fill="hold"/>
                                        <p:tgtEl>
                                          <p:spTgt spid="584"/>
                                        </p:tgtEl>
                                        <p:attrNameLst>
                                          <p:attrName>ppt_y</p:attrName>
                                        </p:attrNameLst>
                                      </p:cBhvr>
                                      <p:tavLst>
                                        <p:tav tm="0">
                                          <p:val>
                                            <p:strVal val="#ppt_y+.1"/>
                                          </p:val>
                                        </p:tav>
                                        <p:tav tm="100000">
                                          <p:val>
                                            <p:strVal val="#ppt_y"/>
                                          </p:val>
                                        </p:tav>
                                      </p:tavLst>
                                    </p:anim>
                                  </p:childTnLst>
                                </p:cTn>
                              </p:par>
                            </p:childTnLst>
                          </p:cTn>
                        </p:par>
                      </p:childTnLst>
                    </p:cTn>
                  </p:par>
                  <p:par>
                    <p:cTn id="391" fill="hold">
                      <p:stCondLst>
                        <p:cond delay="indefinite"/>
                      </p:stCondLst>
                      <p:childTnLst>
                        <p:par>
                          <p:cTn id="392" fill="hold">
                            <p:stCondLst>
                              <p:cond delay="0"/>
                            </p:stCondLst>
                            <p:childTnLst>
                              <p:par>
                                <p:cTn id="393" nodeType="clickEffect" fill="hold" presetClass="entr" presetID="22" presetSubtype="4">
                                  <p:stCondLst>
                                    <p:cond delay="0"/>
                                  </p:stCondLst>
                                  <p:childTnLst>
                                    <p:set>
                                      <p:cBhvr>
                                        <p:cTn id="394" dur="1" fill="hold">
                                          <p:stCondLst>
                                            <p:cond delay="0"/>
                                          </p:stCondLst>
                                        </p:cTn>
                                        <p:tgtEl>
                                          <p:spTgt spid="586">
                                            <p:txEl>
                                              <p:pRg st="0" end="0"/>
                                            </p:txEl>
                                          </p:spTgt>
                                        </p:tgtEl>
                                        <p:attrNameLst>
                                          <p:attrName>style.visibility</p:attrName>
                                        </p:attrNameLst>
                                      </p:cBhvr>
                                      <p:to>
                                        <p:strVal val="visible"/>
                                      </p:to>
                                    </p:set>
                                    <p:animEffect filter="wipe(down)" transition="in">
                                      <p:cBhvr additive="repl">
                                        <p:cTn id="395" dur="500"/>
                                        <p:tgtEl>
                                          <p:spTgt spid="586">
                                            <p:txEl>
                                              <p:pRg st="0" end="0"/>
                                            </p:txEl>
                                          </p:spTgt>
                                        </p:tgtEl>
                                      </p:cBhvr>
                                    </p:animEffect>
                                  </p:childTnLst>
                                </p:cTn>
                              </p:par>
                              <p:par>
                                <p:cTn id="396" nodeType="withEffect" fill="hold" presetClass="entr" presetID="22" presetSubtype="4">
                                  <p:stCondLst>
                                    <p:cond delay="0"/>
                                  </p:stCondLst>
                                  <p:childTnLst>
                                    <p:set>
                                      <p:cBhvr>
                                        <p:cTn id="397" dur="1" fill="hold">
                                          <p:stCondLst>
                                            <p:cond delay="0"/>
                                          </p:stCondLst>
                                        </p:cTn>
                                        <p:tgtEl>
                                          <p:spTgt spid="586">
                                            <p:txEl>
                                              <p:pRg st="1" end="1"/>
                                            </p:txEl>
                                          </p:spTgt>
                                        </p:tgtEl>
                                        <p:attrNameLst>
                                          <p:attrName>style.visibility</p:attrName>
                                        </p:attrNameLst>
                                      </p:cBhvr>
                                      <p:to>
                                        <p:strVal val="visible"/>
                                      </p:to>
                                    </p:set>
                                    <p:animEffect filter="wipe(down)" transition="in">
                                      <p:cBhvr additive="repl">
                                        <p:cTn id="398" dur="500"/>
                                        <p:tgtEl>
                                          <p:spTgt spid="586">
                                            <p:txEl>
                                              <p:pRg st="1" end="1"/>
                                            </p:txEl>
                                          </p:spTgt>
                                        </p:tgtEl>
                                      </p:cBhvr>
                                    </p:animEffect>
                                  </p:childTnLst>
                                </p:cTn>
                              </p:par>
                            </p:childTnLst>
                          </p:cTn>
                        </p:par>
                      </p:childTnLst>
                    </p:cTn>
                  </p:par>
                  <p:par>
                    <p:cTn id="399" fill="hold">
                      <p:stCondLst>
                        <p:cond delay="indefinite"/>
                      </p:stCondLst>
                      <p:childTnLst>
                        <p:par>
                          <p:cTn id="400" fill="hold">
                            <p:stCondLst>
                              <p:cond delay="0"/>
                            </p:stCondLst>
                            <p:childTnLst>
                              <p:par>
                                <p:cTn id="401" nodeType="clickEffect" fill="hold" presetClass="entr" presetID="2" presetSubtype="4">
                                  <p:stCondLst>
                                    <p:cond delay="0"/>
                                  </p:stCondLst>
                                  <p:childTnLst>
                                    <p:set>
                                      <p:cBhvr>
                                        <p:cTn id="402" dur="1" fill="hold">
                                          <p:stCondLst>
                                            <p:cond delay="0"/>
                                          </p:stCondLst>
                                        </p:cTn>
                                        <p:tgtEl>
                                          <p:spTgt spid="585"/>
                                        </p:tgtEl>
                                        <p:attrNameLst>
                                          <p:attrName>style.visibility</p:attrName>
                                        </p:attrNameLst>
                                      </p:cBhvr>
                                      <p:to>
                                        <p:strVal val="visible"/>
                                      </p:to>
                                    </p:set>
                                    <p:anim calcmode="lin" valueType="num">
                                      <p:cBhvr additive="repl">
                                        <p:cTn id="403" dur="500" fill="hold"/>
                                        <p:tgtEl>
                                          <p:spTgt spid="585"/>
                                        </p:tgtEl>
                                        <p:attrNameLst>
                                          <p:attrName>ppt_x</p:attrName>
                                        </p:attrNameLst>
                                      </p:cBhvr>
                                      <p:tavLst>
                                        <p:tav tm="0">
                                          <p:val>
                                            <p:strVal val="#ppt_x"/>
                                          </p:val>
                                        </p:tav>
                                        <p:tav tm="100000">
                                          <p:val>
                                            <p:strVal val="#ppt_x"/>
                                          </p:val>
                                        </p:tav>
                                      </p:tavLst>
                                    </p:anim>
                                    <p:anim calcmode="lin" valueType="num">
                                      <p:cBhvr additive="repl">
                                        <p:cTn id="404" dur="500" fill="hold"/>
                                        <p:tgtEl>
                                          <p:spTgt spid="5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1"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92" name="CustomShape 2"/>
          <p:cNvSpPr/>
          <p:nvPr/>
        </p:nvSpPr>
        <p:spPr>
          <a:xfrm>
            <a:off x="0" y="4572000"/>
            <a:ext cx="12188880" cy="22924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593" name="CustomShape 3"/>
          <p:cNvSpPr/>
          <p:nvPr/>
        </p:nvSpPr>
        <p:spPr>
          <a:xfrm>
            <a:off x="1069920" y="4845960"/>
            <a:ext cx="10055160" cy="15199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6000" spc="-1" strike="noStrike" cap="all">
                <a:solidFill>
                  <a:srgbClr val="0070c0"/>
                </a:solidFill>
                <a:latin typeface="Rockwell Condensed"/>
                <a:ea typeface="DejaVu Sans"/>
              </a:rPr>
              <a:t>II.2.4 PE HEader</a:t>
            </a:r>
            <a:endParaRPr b="0" lang="en-US" sz="6000" spc="-1" strike="noStrike">
              <a:latin typeface="Arial"/>
            </a:endParaRPr>
          </a:p>
        </p:txBody>
      </p:sp>
      <p:sp>
        <p:nvSpPr>
          <p:cNvPr id="594" name="CustomShape 4"/>
          <p:cNvSpPr/>
          <p:nvPr/>
        </p:nvSpPr>
        <p:spPr>
          <a:xfrm>
            <a:off x="1069920" y="965160"/>
            <a:ext cx="4701240" cy="3485160"/>
          </a:xfrm>
          <a:prstGeom prst="rect">
            <a:avLst/>
          </a:prstGeom>
          <a:noFill/>
          <a:ln>
            <a:noFill/>
          </a:ln>
        </p:spPr>
        <p:style>
          <a:lnRef idx="0"/>
          <a:fillRef idx="0"/>
          <a:effectRef idx="0"/>
          <a:fontRef idx="minor"/>
        </p:style>
        <p:txBody>
          <a:bodyPr lIns="90000" rIns="90000" tIns="45000" bIns="45000">
            <a:normAutofit fontScale="73000"/>
          </a:bodyPr>
          <a:p>
            <a:pPr marL="182880" indent="-179640">
              <a:lnSpc>
                <a:spcPct val="90000"/>
              </a:lnSpc>
              <a:spcBef>
                <a:spcPts val="1199"/>
              </a:spcBef>
              <a:buClr>
                <a:srgbClr val="9e3611"/>
              </a:buClr>
              <a:buSzPct val="85000"/>
              <a:buFont typeface="Wingdings" charset="2"/>
              <a:buChar char=""/>
            </a:pPr>
            <a:r>
              <a:rPr b="1" lang="en-US" sz="1800" spc="-1" strike="noStrike">
                <a:solidFill>
                  <a:srgbClr val="000000"/>
                </a:solidFill>
                <a:latin typeface="Rockwell"/>
                <a:ea typeface="DejaVu Sans"/>
              </a:rPr>
              <a:t>Signature</a:t>
            </a:r>
            <a:r>
              <a:rPr b="0" lang="en-US" sz="1800" spc="-1" strike="noStrike">
                <a:solidFill>
                  <a:srgbClr val="000000"/>
                </a:solidFill>
                <a:latin typeface="Rockwell"/>
                <a:ea typeface="DejaVu Sans"/>
              </a:rPr>
              <a:t>:  dấu hiệu nhận biết định dạng File (4 bytes)</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(PE : 50 45 00 00 – 32 bits)</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(NE : 4E 45 00 00 – 16 bits)</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(LE : 4C 45 00 00 – trình điều khiển thiết bị ảo Window 3.x)</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 LX : 45 58 00 00 – File cho OS/2 2.0 )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800" spc="-1" strike="noStrike">
                <a:solidFill>
                  <a:srgbClr val="000000"/>
                </a:solidFill>
                <a:latin typeface="Rockwell"/>
                <a:ea typeface="DejaVu Sans"/>
              </a:rPr>
              <a:t>File Header</a:t>
            </a:r>
            <a:r>
              <a:rPr b="0" lang="en-US" sz="1800" spc="-1" strike="noStrike">
                <a:solidFill>
                  <a:srgbClr val="000000"/>
                </a:solidFill>
                <a:latin typeface="Rockwell"/>
                <a:ea typeface="DejaVu Sans"/>
              </a:rPr>
              <a:t>: chứa thông tin về sơ đồ bố trí vật lý và những đặc tính của file (20 bytes)</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800" spc="-1" strike="noStrike">
                <a:solidFill>
                  <a:srgbClr val="000000"/>
                </a:solidFill>
                <a:latin typeface="Rockwell"/>
                <a:ea typeface="DejaVu Sans"/>
              </a:rPr>
              <a:t>Optional Header</a:t>
            </a:r>
            <a:r>
              <a:rPr b="0" lang="en-US" sz="1800" spc="-1" strike="noStrike">
                <a:solidFill>
                  <a:srgbClr val="000000"/>
                </a:solidFill>
                <a:latin typeface="Rockwell"/>
                <a:ea typeface="DejaVu Sans"/>
              </a:rPr>
              <a:t>: chứa thông tin về sơ đồ logic bên trong của một file PE (224 bytes)</a:t>
            </a:r>
            <a:endParaRPr b="0" lang="en-US" sz="1800" spc="-1" strike="noStrike">
              <a:latin typeface="Arial"/>
            </a:endParaRPr>
          </a:p>
          <a:p>
            <a:pPr>
              <a:lnSpc>
                <a:spcPct val="90000"/>
              </a:lnSpc>
              <a:spcBef>
                <a:spcPts val="1199"/>
              </a:spcBef>
            </a:pPr>
            <a:endParaRPr b="0" lang="en-US" sz="1800" spc="-1" strike="noStrike">
              <a:latin typeface="Arial"/>
            </a:endParaRPr>
          </a:p>
        </p:txBody>
      </p:sp>
      <p:pic>
        <p:nvPicPr>
          <p:cNvPr id="595" name="Picture 4" descr=""/>
          <p:cNvPicPr/>
          <p:nvPr/>
        </p:nvPicPr>
        <p:blipFill>
          <a:blip r:embed="rId2"/>
          <a:stretch/>
        </p:blipFill>
        <p:spPr>
          <a:xfrm>
            <a:off x="6417720" y="2040840"/>
            <a:ext cx="4758120" cy="1103760"/>
          </a:xfrm>
          <a:prstGeom prst="rect">
            <a:avLst/>
          </a:prstGeom>
          <a:ln>
            <a:noFill/>
          </a:ln>
        </p:spPr>
      </p:pic>
      <p:grpSp>
        <p:nvGrpSpPr>
          <p:cNvPr id="596" name="Group 5"/>
          <p:cNvGrpSpPr/>
          <p:nvPr/>
        </p:nvGrpSpPr>
        <p:grpSpPr>
          <a:xfrm>
            <a:off x="11401560" y="6229800"/>
            <a:ext cx="453960" cy="453960"/>
            <a:chOff x="11401560" y="6229800"/>
            <a:chExt cx="453960" cy="453960"/>
          </a:xfrm>
        </p:grpSpPr>
        <p:sp>
          <p:nvSpPr>
            <p:cNvPr id="597" name="CustomShape 6"/>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598" name="CustomShape 7"/>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599" name="CustomShape 8"/>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6404922A-26D2-427F-A66D-2E153C25B922}"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med">
    <p:fade/>
  </p:transition>
  <p:timing>
    <p:tnLst>
      <p:par>
        <p:cTn id="405" dur="indefinite" restart="never" nodeType="tmRoot">
          <p:childTnLst>
            <p:seq>
              <p:cTn id="406" dur="indefinite" nodeType="mainSeq">
                <p:childTnLst>
                  <p:par>
                    <p:cTn id="407" fill="hold">
                      <p:stCondLst>
                        <p:cond delay="indefinite"/>
                      </p:stCondLst>
                      <p:childTnLst>
                        <p:par>
                          <p:cTn id="408" fill="hold">
                            <p:stCondLst>
                              <p:cond delay="0"/>
                            </p:stCondLst>
                            <p:childTnLst>
                              <p:par>
                                <p:cTn id="409" nodeType="clickEffect" fill="hold" presetClass="entr" presetID="26">
                                  <p:stCondLst>
                                    <p:cond delay="0"/>
                                  </p:stCondLst>
                                  <p:childTnLst>
                                    <p:set>
                                      <p:cBhvr>
                                        <p:cTn id="410" dur="1" fill="hold">
                                          <p:stCondLst>
                                            <p:cond delay="0"/>
                                          </p:stCondLst>
                                        </p:cTn>
                                        <p:tgtEl>
                                          <p:spTgt spid="593"/>
                                        </p:tgtEl>
                                        <p:attrNameLst>
                                          <p:attrName>style.visibility</p:attrName>
                                        </p:attrNameLst>
                                      </p:cBhvr>
                                      <p:to>
                                        <p:strVal val="visible"/>
                                      </p:to>
                                    </p:set>
                                    <p:animEffect filter="wipe(down)" transition="in">
                                      <p:cBhvr additive="repl">
                                        <p:cTn id="411" dur="580">
                                          <p:stCondLst>
                                            <p:cond delay="0"/>
                                          </p:stCondLst>
                                        </p:cTn>
                                        <p:tgtEl>
                                          <p:spTgt spid="593"/>
                                        </p:tgtEl>
                                      </p:cBhvr>
                                    </p:animEffect>
                                    <p:anim calcmode="lin" valueType="num">
                                      <p:cBhvr additive="repl">
                                        <p:cTn id="412" dur="1822">
                                          <p:stCondLst>
                                            <p:cond delay="0"/>
                                          </p:stCondLst>
                                        </p:cTn>
                                        <p:tgtEl>
                                          <p:spTgt spid="593"/>
                                        </p:tgtEl>
                                        <p:attrNameLst>
                                          <p:attrName>ppt_x</p:attrName>
                                        </p:attrNameLst>
                                      </p:cBhvr>
                                      <p:tavLst>
                                        <p:tav tm="0">
                                          <p:val>
                                            <p:strVal val="#ppt_x-0.25"/>
                                          </p:val>
                                        </p:tav>
                                        <p:tav tm="100000">
                                          <p:val>
                                            <p:strVal val="#ppt_x"/>
                                          </p:val>
                                        </p:tav>
                                      </p:tavLst>
                                    </p:anim>
                                    <p:anim calcmode="lin" valueType="num">
                                      <p:cBhvr additive="repl">
                                        <p:cTn id="413" dur="664">
                                          <p:stCondLst>
                                            <p:cond delay="0"/>
                                          </p:stCondLst>
                                        </p:cTn>
                                        <p:tgtEl>
                                          <p:spTgt spid="593"/>
                                        </p:tgtEl>
                                        <p:attrNameLst>
                                          <p:attrName>ppt_y</p:attrName>
                                        </p:attrNameLst>
                                      </p:cBhvr>
                                      <p:tavLst>
                                        <p:tav tm="0">
                                          <p:val>
                                            <p:fltVal val="0.5"/>
                                          </p:val>
                                        </p:tav>
                                        <p:tav tm="100000">
                                          <p:val>
                                            <p:fltVal val="1"/>
                                          </p:val>
                                        </p:tav>
                                      </p:tavLst>
                                    </p:anim>
                                    <p:anim calcmode="lin" valueType="num">
                                      <p:cBhvr additive="repl">
                                        <p:cTn id="414" dur="664">
                                          <p:stCondLst>
                                            <p:cond delay="664"/>
                                          </p:stCondLst>
                                        </p:cTn>
                                        <p:tgtEl>
                                          <p:spTgt spid="593"/>
                                        </p:tgtEl>
                                        <p:attrNameLst>
                                          <p:attrName>ppt_y</p:attrName>
                                        </p:attrNameLst>
                                      </p:cBhvr>
                                      <p:tavLst>
                                        <p:tav tm="0">
                                          <p:val>
                                            <p:fltVal val="0"/>
                                          </p:val>
                                        </p:tav>
                                        <p:tav tm="100000">
                                          <p:val>
                                            <p:fltVal val="1"/>
                                          </p:val>
                                        </p:tav>
                                      </p:tavLst>
                                    </p:anim>
                                    <p:anim calcmode="lin" valueType="num">
                                      <p:cBhvr additive="repl">
                                        <p:cTn id="415" dur="332">
                                          <p:stCondLst>
                                            <p:cond delay="1324"/>
                                          </p:stCondLst>
                                        </p:cTn>
                                        <p:tgtEl>
                                          <p:spTgt spid="593"/>
                                        </p:tgtEl>
                                        <p:attrNameLst>
                                          <p:attrName>ppt_y</p:attrName>
                                        </p:attrNameLst>
                                      </p:cBhvr>
                                      <p:tavLst>
                                        <p:tav tm="0">
                                          <p:val>
                                            <p:fltVal val="0"/>
                                          </p:val>
                                        </p:tav>
                                        <p:tav tm="100000">
                                          <p:val>
                                            <p:fltVal val="1"/>
                                          </p:val>
                                        </p:tav>
                                      </p:tavLst>
                                    </p:anim>
                                    <p:anim calcmode="lin" valueType="num">
                                      <p:cBhvr additive="repl">
                                        <p:cTn id="416" dur="164">
                                          <p:stCondLst>
                                            <p:cond delay="1656"/>
                                          </p:stCondLst>
                                        </p:cTn>
                                        <p:tgtEl>
                                          <p:spTgt spid="593"/>
                                        </p:tgtEl>
                                        <p:attrNameLst>
                                          <p:attrName>ppt_y</p:attrName>
                                        </p:attrNameLst>
                                      </p:cBhvr>
                                      <p:tavLst>
                                        <p:tav tm="0">
                                          <p:val>
                                            <p:fltVal val="0"/>
                                          </p:val>
                                        </p:tav>
                                        <p:tav tm="100000">
                                          <p:val>
                                            <p:fltVal val="1"/>
                                          </p:val>
                                        </p:tav>
                                      </p:tavLst>
                                    </p:anim>
                                  </p:childTnLst>
                                </p:cTn>
                              </p:par>
                            </p:childTnLst>
                          </p:cTn>
                        </p:par>
                      </p:childTnLst>
                    </p:cTn>
                  </p:par>
                  <p:par>
                    <p:cTn id="417" fill="hold">
                      <p:stCondLst>
                        <p:cond delay="indefinite"/>
                      </p:stCondLst>
                      <p:childTnLst>
                        <p:par>
                          <p:cTn id="418" fill="hold">
                            <p:stCondLst>
                              <p:cond delay="0"/>
                            </p:stCondLst>
                            <p:childTnLst>
                              <p:par>
                                <p:cTn id="419" nodeType="clickEffect" fill="hold" presetClass="entr" presetID="2" presetSubtype="4">
                                  <p:stCondLst>
                                    <p:cond delay="0"/>
                                  </p:stCondLst>
                                  <p:childTnLst>
                                    <p:set>
                                      <p:cBhvr>
                                        <p:cTn id="420" dur="1" fill="hold">
                                          <p:stCondLst>
                                            <p:cond delay="0"/>
                                          </p:stCondLst>
                                        </p:cTn>
                                        <p:tgtEl>
                                          <p:spTgt spid="594">
                                            <p:txEl>
                                              <p:pRg st="0" end="0"/>
                                            </p:txEl>
                                          </p:spTgt>
                                        </p:tgtEl>
                                        <p:attrNameLst>
                                          <p:attrName>style.visibility</p:attrName>
                                        </p:attrNameLst>
                                      </p:cBhvr>
                                      <p:to>
                                        <p:strVal val="visible"/>
                                      </p:to>
                                    </p:set>
                                    <p:anim calcmode="lin" valueType="num">
                                      <p:cBhvr additive="repl">
                                        <p:cTn id="421" dur="500" fill="hold"/>
                                        <p:tgtEl>
                                          <p:spTgt spid="594">
                                            <p:txEl>
                                              <p:pRg st="0" end="0"/>
                                            </p:txEl>
                                          </p:spTgt>
                                        </p:tgtEl>
                                        <p:attrNameLst>
                                          <p:attrName>ppt_x</p:attrName>
                                        </p:attrNameLst>
                                      </p:cBhvr>
                                      <p:tavLst>
                                        <p:tav tm="0">
                                          <p:val>
                                            <p:strVal val="#ppt_x"/>
                                          </p:val>
                                        </p:tav>
                                        <p:tav tm="100000">
                                          <p:val>
                                            <p:strVal val="#ppt_x"/>
                                          </p:val>
                                        </p:tav>
                                      </p:tavLst>
                                    </p:anim>
                                    <p:anim calcmode="lin" valueType="num">
                                      <p:cBhvr additive="repl">
                                        <p:cTn id="422" dur="500" fill="hold"/>
                                        <p:tgtEl>
                                          <p:spTgt spid="594">
                                            <p:txEl>
                                              <p:pRg st="0" end="0"/>
                                            </p:txEl>
                                          </p:spTgt>
                                        </p:tgtEl>
                                        <p:attrNameLst>
                                          <p:attrName>ppt_y</p:attrName>
                                        </p:attrNameLst>
                                      </p:cBhvr>
                                      <p:tavLst>
                                        <p:tav tm="0">
                                          <p:val>
                                            <p:strVal val="1+#ppt_h/2"/>
                                          </p:val>
                                        </p:tav>
                                        <p:tav tm="100000">
                                          <p:val>
                                            <p:strVal val="#ppt_y"/>
                                          </p:val>
                                        </p:tav>
                                      </p:tavLst>
                                    </p:anim>
                                  </p:childTnLst>
                                </p:cTn>
                              </p:par>
                              <p:par>
                                <p:cTn id="423" nodeType="withEffect" fill="hold" presetClass="entr" presetID="2" presetSubtype="4">
                                  <p:stCondLst>
                                    <p:cond delay="0"/>
                                  </p:stCondLst>
                                  <p:childTnLst>
                                    <p:set>
                                      <p:cBhvr>
                                        <p:cTn id="424" dur="1" fill="hold">
                                          <p:stCondLst>
                                            <p:cond delay="0"/>
                                          </p:stCondLst>
                                        </p:cTn>
                                        <p:tgtEl>
                                          <p:spTgt spid="594">
                                            <p:txEl>
                                              <p:pRg st="1" end="1"/>
                                            </p:txEl>
                                          </p:spTgt>
                                        </p:tgtEl>
                                        <p:attrNameLst>
                                          <p:attrName>style.visibility</p:attrName>
                                        </p:attrNameLst>
                                      </p:cBhvr>
                                      <p:to>
                                        <p:strVal val="visible"/>
                                      </p:to>
                                    </p:set>
                                    <p:anim calcmode="lin" valueType="num">
                                      <p:cBhvr additive="repl">
                                        <p:cTn id="425" dur="500" fill="hold"/>
                                        <p:tgtEl>
                                          <p:spTgt spid="594">
                                            <p:txEl>
                                              <p:pRg st="1" end="1"/>
                                            </p:txEl>
                                          </p:spTgt>
                                        </p:tgtEl>
                                        <p:attrNameLst>
                                          <p:attrName>ppt_x</p:attrName>
                                        </p:attrNameLst>
                                      </p:cBhvr>
                                      <p:tavLst>
                                        <p:tav tm="0">
                                          <p:val>
                                            <p:strVal val="#ppt_x"/>
                                          </p:val>
                                        </p:tav>
                                        <p:tav tm="100000">
                                          <p:val>
                                            <p:strVal val="#ppt_x"/>
                                          </p:val>
                                        </p:tav>
                                      </p:tavLst>
                                    </p:anim>
                                    <p:anim calcmode="lin" valueType="num">
                                      <p:cBhvr additive="repl">
                                        <p:cTn id="426" dur="500" fill="hold"/>
                                        <p:tgtEl>
                                          <p:spTgt spid="594">
                                            <p:txEl>
                                              <p:pRg st="1" end="1"/>
                                            </p:txEl>
                                          </p:spTgt>
                                        </p:tgtEl>
                                        <p:attrNameLst>
                                          <p:attrName>ppt_y</p:attrName>
                                        </p:attrNameLst>
                                      </p:cBhvr>
                                      <p:tavLst>
                                        <p:tav tm="0">
                                          <p:val>
                                            <p:strVal val="1+#ppt_h/2"/>
                                          </p:val>
                                        </p:tav>
                                        <p:tav tm="100000">
                                          <p:val>
                                            <p:strVal val="#ppt_y"/>
                                          </p:val>
                                        </p:tav>
                                      </p:tavLst>
                                    </p:anim>
                                  </p:childTnLst>
                                </p:cTn>
                              </p:par>
                              <p:par>
                                <p:cTn id="427" nodeType="withEffect" fill="hold" presetClass="entr" presetID="2" presetSubtype="4">
                                  <p:stCondLst>
                                    <p:cond delay="0"/>
                                  </p:stCondLst>
                                  <p:childTnLst>
                                    <p:set>
                                      <p:cBhvr>
                                        <p:cTn id="428" dur="1" fill="hold">
                                          <p:stCondLst>
                                            <p:cond delay="0"/>
                                          </p:stCondLst>
                                        </p:cTn>
                                        <p:tgtEl>
                                          <p:spTgt spid="594">
                                            <p:txEl>
                                              <p:pRg st="2" end="2"/>
                                            </p:txEl>
                                          </p:spTgt>
                                        </p:tgtEl>
                                        <p:attrNameLst>
                                          <p:attrName>style.visibility</p:attrName>
                                        </p:attrNameLst>
                                      </p:cBhvr>
                                      <p:to>
                                        <p:strVal val="visible"/>
                                      </p:to>
                                    </p:set>
                                    <p:anim calcmode="lin" valueType="num">
                                      <p:cBhvr additive="repl">
                                        <p:cTn id="429" dur="500" fill="hold"/>
                                        <p:tgtEl>
                                          <p:spTgt spid="594">
                                            <p:txEl>
                                              <p:pRg st="2" end="2"/>
                                            </p:txEl>
                                          </p:spTgt>
                                        </p:tgtEl>
                                        <p:attrNameLst>
                                          <p:attrName>ppt_x</p:attrName>
                                        </p:attrNameLst>
                                      </p:cBhvr>
                                      <p:tavLst>
                                        <p:tav tm="0">
                                          <p:val>
                                            <p:strVal val="#ppt_x"/>
                                          </p:val>
                                        </p:tav>
                                        <p:tav tm="100000">
                                          <p:val>
                                            <p:strVal val="#ppt_x"/>
                                          </p:val>
                                        </p:tav>
                                      </p:tavLst>
                                    </p:anim>
                                    <p:anim calcmode="lin" valueType="num">
                                      <p:cBhvr additive="repl">
                                        <p:cTn id="430" dur="500" fill="hold"/>
                                        <p:tgtEl>
                                          <p:spTgt spid="594">
                                            <p:txEl>
                                              <p:pRg st="2" end="2"/>
                                            </p:txEl>
                                          </p:spTgt>
                                        </p:tgtEl>
                                        <p:attrNameLst>
                                          <p:attrName>ppt_y</p:attrName>
                                        </p:attrNameLst>
                                      </p:cBhvr>
                                      <p:tavLst>
                                        <p:tav tm="0">
                                          <p:val>
                                            <p:strVal val="1+#ppt_h/2"/>
                                          </p:val>
                                        </p:tav>
                                        <p:tav tm="100000">
                                          <p:val>
                                            <p:strVal val="#ppt_y"/>
                                          </p:val>
                                        </p:tav>
                                      </p:tavLst>
                                    </p:anim>
                                  </p:childTnLst>
                                </p:cTn>
                              </p:par>
                              <p:par>
                                <p:cTn id="431" nodeType="withEffect" fill="hold" presetClass="entr" presetID="2" presetSubtype="4">
                                  <p:stCondLst>
                                    <p:cond delay="0"/>
                                  </p:stCondLst>
                                  <p:childTnLst>
                                    <p:set>
                                      <p:cBhvr>
                                        <p:cTn id="432" dur="1" fill="hold">
                                          <p:stCondLst>
                                            <p:cond delay="0"/>
                                          </p:stCondLst>
                                        </p:cTn>
                                        <p:tgtEl>
                                          <p:spTgt spid="594">
                                            <p:txEl>
                                              <p:pRg st="3" end="3"/>
                                            </p:txEl>
                                          </p:spTgt>
                                        </p:tgtEl>
                                        <p:attrNameLst>
                                          <p:attrName>style.visibility</p:attrName>
                                        </p:attrNameLst>
                                      </p:cBhvr>
                                      <p:to>
                                        <p:strVal val="visible"/>
                                      </p:to>
                                    </p:set>
                                    <p:anim calcmode="lin" valueType="num">
                                      <p:cBhvr additive="repl">
                                        <p:cTn id="433" dur="500" fill="hold"/>
                                        <p:tgtEl>
                                          <p:spTgt spid="594">
                                            <p:txEl>
                                              <p:pRg st="3" end="3"/>
                                            </p:txEl>
                                          </p:spTgt>
                                        </p:tgtEl>
                                        <p:attrNameLst>
                                          <p:attrName>ppt_x</p:attrName>
                                        </p:attrNameLst>
                                      </p:cBhvr>
                                      <p:tavLst>
                                        <p:tav tm="0">
                                          <p:val>
                                            <p:strVal val="#ppt_x"/>
                                          </p:val>
                                        </p:tav>
                                        <p:tav tm="100000">
                                          <p:val>
                                            <p:strVal val="#ppt_x"/>
                                          </p:val>
                                        </p:tav>
                                      </p:tavLst>
                                    </p:anim>
                                    <p:anim calcmode="lin" valueType="num">
                                      <p:cBhvr additive="repl">
                                        <p:cTn id="434" dur="500" fill="hold"/>
                                        <p:tgtEl>
                                          <p:spTgt spid="594">
                                            <p:txEl>
                                              <p:pRg st="3" end="3"/>
                                            </p:txEl>
                                          </p:spTgt>
                                        </p:tgtEl>
                                        <p:attrNameLst>
                                          <p:attrName>ppt_y</p:attrName>
                                        </p:attrNameLst>
                                      </p:cBhvr>
                                      <p:tavLst>
                                        <p:tav tm="0">
                                          <p:val>
                                            <p:strVal val="1+#ppt_h/2"/>
                                          </p:val>
                                        </p:tav>
                                        <p:tav tm="100000">
                                          <p:val>
                                            <p:strVal val="#ppt_y"/>
                                          </p:val>
                                        </p:tav>
                                      </p:tavLst>
                                    </p:anim>
                                  </p:childTnLst>
                                </p:cTn>
                              </p:par>
                              <p:par>
                                <p:cTn id="435" nodeType="withEffect" fill="hold" presetClass="entr" presetID="2" presetSubtype="4">
                                  <p:stCondLst>
                                    <p:cond delay="0"/>
                                  </p:stCondLst>
                                  <p:childTnLst>
                                    <p:set>
                                      <p:cBhvr>
                                        <p:cTn id="436" dur="1" fill="hold">
                                          <p:stCondLst>
                                            <p:cond delay="0"/>
                                          </p:stCondLst>
                                        </p:cTn>
                                        <p:tgtEl>
                                          <p:spTgt spid="594">
                                            <p:txEl>
                                              <p:pRg st="4" end="4"/>
                                            </p:txEl>
                                          </p:spTgt>
                                        </p:tgtEl>
                                        <p:attrNameLst>
                                          <p:attrName>style.visibility</p:attrName>
                                        </p:attrNameLst>
                                      </p:cBhvr>
                                      <p:to>
                                        <p:strVal val="visible"/>
                                      </p:to>
                                    </p:set>
                                    <p:anim calcmode="lin" valueType="num">
                                      <p:cBhvr additive="repl">
                                        <p:cTn id="437" dur="500" fill="hold"/>
                                        <p:tgtEl>
                                          <p:spTgt spid="594">
                                            <p:txEl>
                                              <p:pRg st="4" end="4"/>
                                            </p:txEl>
                                          </p:spTgt>
                                        </p:tgtEl>
                                        <p:attrNameLst>
                                          <p:attrName>ppt_x</p:attrName>
                                        </p:attrNameLst>
                                      </p:cBhvr>
                                      <p:tavLst>
                                        <p:tav tm="0">
                                          <p:val>
                                            <p:strVal val="#ppt_x"/>
                                          </p:val>
                                        </p:tav>
                                        <p:tav tm="100000">
                                          <p:val>
                                            <p:strVal val="#ppt_x"/>
                                          </p:val>
                                        </p:tav>
                                      </p:tavLst>
                                    </p:anim>
                                    <p:anim calcmode="lin" valueType="num">
                                      <p:cBhvr additive="repl">
                                        <p:cTn id="438" dur="500" fill="hold"/>
                                        <p:tgtEl>
                                          <p:spTgt spid="5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4" presetSubtype="10">
                                  <p:stCondLst>
                                    <p:cond delay="0"/>
                                  </p:stCondLst>
                                  <p:childTnLst>
                                    <p:set>
                                      <p:cBhvr>
                                        <p:cTn id="442" dur="1" fill="hold">
                                          <p:stCondLst>
                                            <p:cond delay="0"/>
                                          </p:stCondLst>
                                        </p:cTn>
                                        <p:tgtEl>
                                          <p:spTgt spid="594">
                                            <p:txEl>
                                              <p:pRg st="5" end="5"/>
                                            </p:txEl>
                                          </p:spTgt>
                                        </p:tgtEl>
                                        <p:attrNameLst>
                                          <p:attrName>style.visibility</p:attrName>
                                        </p:attrNameLst>
                                      </p:cBhvr>
                                      <p:to>
                                        <p:strVal val="visible"/>
                                      </p:to>
                                    </p:set>
                                    <p:animEffect filter="randombar(horizontal)" transition="in">
                                      <p:cBhvr additive="repl">
                                        <p:cTn id="443" dur="500"/>
                                        <p:tgtEl>
                                          <p:spTgt spid="594">
                                            <p:txEl>
                                              <p:pRg st="5" end="5"/>
                                            </p:txEl>
                                          </p:spTgt>
                                        </p:tgtEl>
                                      </p:cBhvr>
                                    </p:animEffect>
                                  </p:childTnLst>
                                </p:cTn>
                              </p:par>
                              <p:par>
                                <p:cTn id="444" nodeType="withEffect" fill="hold" presetClass="entr" presetID="14" presetSubtype="10">
                                  <p:stCondLst>
                                    <p:cond delay="0"/>
                                  </p:stCondLst>
                                  <p:childTnLst>
                                    <p:set>
                                      <p:cBhvr>
                                        <p:cTn id="445" dur="1" fill="hold">
                                          <p:stCondLst>
                                            <p:cond delay="0"/>
                                          </p:stCondLst>
                                        </p:cTn>
                                        <p:tgtEl>
                                          <p:spTgt spid="594">
                                            <p:txEl>
                                              <p:pRg st="6" end="6"/>
                                            </p:txEl>
                                          </p:spTgt>
                                        </p:tgtEl>
                                        <p:attrNameLst>
                                          <p:attrName>style.visibility</p:attrName>
                                        </p:attrNameLst>
                                      </p:cBhvr>
                                      <p:to>
                                        <p:strVal val="visible"/>
                                      </p:to>
                                    </p:set>
                                    <p:animEffect filter="randombar(horizontal)" transition="in">
                                      <p:cBhvr additive="repl">
                                        <p:cTn id="446" dur="500"/>
                                        <p:tgtEl>
                                          <p:spTgt spid="594">
                                            <p:txEl>
                                              <p:pRg st="6" end="6"/>
                                            </p:txEl>
                                          </p:spTgt>
                                        </p:tgtEl>
                                      </p:cBhvr>
                                    </p:animEffec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22" presetSubtype="4">
                                  <p:stCondLst>
                                    <p:cond delay="0"/>
                                  </p:stCondLst>
                                  <p:childTnLst>
                                    <p:set>
                                      <p:cBhvr>
                                        <p:cTn id="450" dur="1" fill="hold">
                                          <p:stCondLst>
                                            <p:cond delay="0"/>
                                          </p:stCondLst>
                                        </p:cTn>
                                        <p:tgtEl>
                                          <p:spTgt spid="595"/>
                                        </p:tgtEl>
                                        <p:attrNameLst>
                                          <p:attrName>style.visibility</p:attrName>
                                        </p:attrNameLst>
                                      </p:cBhvr>
                                      <p:to>
                                        <p:strVal val="visible"/>
                                      </p:to>
                                    </p:set>
                                    <p:animEffect filter="wipe(down)" transition="in">
                                      <p:cBhvr additive="repl">
                                        <p:cTn id="451" dur="5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0"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01" name="CustomShape 2"/>
          <p:cNvSpPr/>
          <p:nvPr/>
        </p:nvSpPr>
        <p:spPr>
          <a:xfrm>
            <a:off x="8156520" y="484560"/>
            <a:ext cx="36993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II.2.4.1 </a:t>
            </a:r>
            <a:r>
              <a:rPr b="1" lang="en-US" sz="3200" spc="-1" strike="noStrike" cap="all">
                <a:solidFill>
                  <a:srgbClr val="0070c0"/>
                </a:solidFill>
                <a:latin typeface="Rockwell Condensed"/>
                <a:ea typeface="DejaVu Sans"/>
              </a:rPr>
              <a:t>FILE_HEADER</a:t>
            </a:r>
            <a:endParaRPr b="0" lang="en-US" sz="3200" spc="-1" strike="noStrike">
              <a:latin typeface="Arial"/>
            </a:endParaRPr>
          </a:p>
        </p:txBody>
      </p:sp>
      <p:pic>
        <p:nvPicPr>
          <p:cNvPr id="602" name="Picture 3" descr=""/>
          <p:cNvPicPr/>
          <p:nvPr/>
        </p:nvPicPr>
        <p:blipFill>
          <a:blip r:embed="rId2"/>
          <a:stretch/>
        </p:blipFill>
        <p:spPr>
          <a:xfrm>
            <a:off x="633960" y="1384920"/>
            <a:ext cx="6878880" cy="4095360"/>
          </a:xfrm>
          <a:prstGeom prst="rect">
            <a:avLst/>
          </a:prstGeom>
          <a:ln>
            <a:noFill/>
          </a:ln>
        </p:spPr>
      </p:pic>
      <p:sp>
        <p:nvSpPr>
          <p:cNvPr id="603"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fontScale="74000"/>
          </a:bodyPr>
          <a:p>
            <a:pPr marL="182880" indent="-179640">
              <a:lnSpc>
                <a:spcPct val="90000"/>
              </a:lnSpc>
              <a:spcBef>
                <a:spcPts val="1199"/>
              </a:spcBef>
              <a:buClr>
                <a:srgbClr val="9e3611"/>
              </a:buClr>
              <a:buSzPct val="85000"/>
              <a:buFont typeface="Wingdings" charset="2"/>
              <a:buChar char=""/>
            </a:pPr>
            <a:r>
              <a:rPr b="1" lang="en-US" sz="1500" spc="-1" strike="noStrike">
                <a:solidFill>
                  <a:srgbClr val="000000"/>
                </a:solidFill>
                <a:latin typeface="Rockwell"/>
                <a:ea typeface="DejaVu Sans"/>
              </a:rPr>
              <a:t>FILE_HEADER</a:t>
            </a:r>
            <a:r>
              <a:rPr b="0" lang="en-US" sz="1500" spc="-1" strike="noStrike">
                <a:solidFill>
                  <a:srgbClr val="000000"/>
                </a:solidFill>
                <a:latin typeface="Rockwell"/>
                <a:ea typeface="DejaVu Sans"/>
              </a:rPr>
              <a:t>: bao gồm 20 bytes tiếp theo của PE Header, phần này chứa thông tin về sơ đồ bố trí vật lý và các đặc tính của file. </a:t>
            </a:r>
            <a:endParaRPr b="0" lang="en-US" sz="15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500" spc="-1" strike="noStrike">
                <a:solidFill>
                  <a:srgbClr val="000000"/>
                </a:solidFill>
                <a:latin typeface="Rockwell"/>
                <a:ea typeface="DejaVu Sans"/>
              </a:rPr>
              <a:t>Machine</a:t>
            </a:r>
            <a:r>
              <a:rPr b="0" lang="en-US" sz="1500" spc="-1" strike="noStrike">
                <a:solidFill>
                  <a:srgbClr val="000000"/>
                </a:solidFill>
                <a:latin typeface="Rockwell"/>
                <a:ea typeface="DejaVu Sans"/>
              </a:rPr>
              <a:t>: giá trị xác định PE File này được biên dịch cho dòng máy nào (dưới dạng mã trên Intel 32 bits)</a:t>
            </a:r>
            <a:endParaRPr b="0" lang="en-US" sz="15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500" spc="-1" strike="noStrike">
                <a:solidFill>
                  <a:srgbClr val="000000"/>
                </a:solidFill>
                <a:latin typeface="Rockwell"/>
                <a:ea typeface="DejaVu Sans"/>
              </a:rPr>
              <a:t>NumberOfSections</a:t>
            </a:r>
            <a:r>
              <a:rPr b="0" lang="en-US" sz="1500" spc="-1" strike="noStrike">
                <a:solidFill>
                  <a:srgbClr val="000000"/>
                </a:solidFill>
                <a:latin typeface="Rockwell"/>
                <a:ea typeface="DejaVu Sans"/>
              </a:rPr>
              <a:t>: cho biết số Section của PE File. Thành phần này cần thay đổi nếu như muốn thêm hoặc xóa bất kỳ sections nào trong một PE File.</a:t>
            </a:r>
            <a:endParaRPr b="0" lang="en-US" sz="15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500" spc="-1" strike="noStrike">
                <a:solidFill>
                  <a:srgbClr val="000000"/>
                </a:solidFill>
                <a:latin typeface="Rockwell"/>
                <a:ea typeface="DejaVu Sans"/>
              </a:rPr>
              <a:t>Characteristics</a:t>
            </a:r>
            <a:r>
              <a:rPr b="0" lang="en-US" sz="1500" spc="-1" strike="noStrike">
                <a:solidFill>
                  <a:srgbClr val="000000"/>
                </a:solidFill>
                <a:latin typeface="Rockwell"/>
                <a:ea typeface="DejaVu Sans"/>
              </a:rPr>
              <a:t>: là bit cờ, xác định định dạng PE File. </a:t>
            </a:r>
            <a:endParaRPr b="0" lang="en-US" sz="15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500" spc="-1" strike="noStrike">
                <a:solidFill>
                  <a:srgbClr val="000000"/>
                </a:solidFill>
                <a:latin typeface="Rockwell"/>
                <a:ea typeface="DejaVu Sans"/>
              </a:rPr>
              <a:t>Giá trị 0x0102 nếu là file *.EXE</a:t>
            </a:r>
            <a:endParaRPr b="0" lang="en-US" sz="15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500" spc="-1" strike="noStrike">
                <a:solidFill>
                  <a:srgbClr val="000000"/>
                </a:solidFill>
                <a:latin typeface="Rockwell"/>
                <a:ea typeface="DejaVu Sans"/>
              </a:rPr>
              <a:t>Giá trị 0x2102 nếu là file *.DLL</a:t>
            </a:r>
            <a:endParaRPr b="0" lang="en-US" sz="1500" spc="-1" strike="noStrike">
              <a:latin typeface="Arial"/>
            </a:endParaRPr>
          </a:p>
          <a:p>
            <a:pPr>
              <a:lnSpc>
                <a:spcPct val="90000"/>
              </a:lnSpc>
              <a:spcBef>
                <a:spcPts val="1199"/>
              </a:spcBef>
            </a:pPr>
            <a:endParaRPr b="0" lang="en-US" sz="1500" spc="-1" strike="noStrike">
              <a:latin typeface="Arial"/>
            </a:endParaRPr>
          </a:p>
          <a:p>
            <a:pPr>
              <a:lnSpc>
                <a:spcPct val="90000"/>
              </a:lnSpc>
              <a:spcBef>
                <a:spcPts val="1199"/>
              </a:spcBef>
            </a:pPr>
            <a:endParaRPr b="0" lang="en-US" sz="1500" spc="-1" strike="noStrike">
              <a:latin typeface="Arial"/>
            </a:endParaRPr>
          </a:p>
        </p:txBody>
      </p:sp>
      <p:grpSp>
        <p:nvGrpSpPr>
          <p:cNvPr id="604" name="Group 4"/>
          <p:cNvGrpSpPr/>
          <p:nvPr/>
        </p:nvGrpSpPr>
        <p:grpSpPr>
          <a:xfrm>
            <a:off x="11401560" y="6229800"/>
            <a:ext cx="453960" cy="453960"/>
            <a:chOff x="11401560" y="6229800"/>
            <a:chExt cx="453960" cy="453960"/>
          </a:xfrm>
        </p:grpSpPr>
        <p:sp>
          <p:nvSpPr>
            <p:cNvPr id="605"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06"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07"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0C2C49B-A26B-4773-B2EE-88172CCAC04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split dir="out" orient="vert"/>
  </p:transition>
  <p:timing>
    <p:tnLst>
      <p:par>
        <p:cTn id="452" dur="indefinite" restart="never" nodeType="tmRoot">
          <p:childTnLst>
            <p:seq>
              <p:cTn id="453" dur="indefinite" nodeType="mainSeq">
                <p:childTnLst>
                  <p:par>
                    <p:cTn id="454" fill="hold">
                      <p:stCondLst>
                        <p:cond delay="indefinite"/>
                      </p:stCondLst>
                      <p:childTnLst>
                        <p:par>
                          <p:cTn id="455" fill="hold">
                            <p:stCondLst>
                              <p:cond delay="0"/>
                            </p:stCondLst>
                            <p:childTnLst>
                              <p:par>
                                <p:cTn id="456" nodeType="clickEffect" fill="hold" presetClass="entr" presetID="42">
                                  <p:stCondLst>
                                    <p:cond delay="0"/>
                                  </p:stCondLst>
                                  <p:childTnLst>
                                    <p:set>
                                      <p:cBhvr>
                                        <p:cTn id="457" dur="1" fill="hold">
                                          <p:stCondLst>
                                            <p:cond delay="0"/>
                                          </p:stCondLst>
                                        </p:cTn>
                                        <p:tgtEl>
                                          <p:spTgt spid="601"/>
                                        </p:tgtEl>
                                        <p:attrNameLst>
                                          <p:attrName>style.visibility</p:attrName>
                                        </p:attrNameLst>
                                      </p:cBhvr>
                                      <p:to>
                                        <p:strVal val="visible"/>
                                      </p:to>
                                    </p:set>
                                    <p:animEffect filter="fade" transition="in">
                                      <p:cBhvr additive="repl">
                                        <p:cTn id="458" dur="1000"/>
                                        <p:tgtEl>
                                          <p:spTgt spid="601"/>
                                        </p:tgtEl>
                                      </p:cBhvr>
                                    </p:animEffect>
                                    <p:anim calcmode="lin" valueType="num">
                                      <p:cBhvr additive="repl">
                                        <p:cTn id="459" dur="1000" fill="hold"/>
                                        <p:tgtEl>
                                          <p:spTgt spid="601"/>
                                        </p:tgtEl>
                                        <p:attrNameLst>
                                          <p:attrName>ppt_x</p:attrName>
                                        </p:attrNameLst>
                                      </p:cBhvr>
                                      <p:tavLst>
                                        <p:tav tm="0">
                                          <p:val>
                                            <p:strVal val="#ppt_x"/>
                                          </p:val>
                                        </p:tav>
                                        <p:tav tm="100000">
                                          <p:val>
                                            <p:strVal val="#ppt_x"/>
                                          </p:val>
                                        </p:tav>
                                      </p:tavLst>
                                    </p:anim>
                                    <p:anim calcmode="lin" valueType="num">
                                      <p:cBhvr additive="repl">
                                        <p:cTn id="460" dur="1000" fill="hold"/>
                                        <p:tgtEl>
                                          <p:spTgt spid="601"/>
                                        </p:tgtEl>
                                        <p:attrNameLst>
                                          <p:attrName>ppt_y</p:attrName>
                                        </p:attrNameLst>
                                      </p:cBhvr>
                                      <p:tavLst>
                                        <p:tav tm="0">
                                          <p:val>
                                            <p:strVal val="#ppt_y+.1"/>
                                          </p:val>
                                        </p:tav>
                                        <p:tav tm="100000">
                                          <p:val>
                                            <p:strVal val="#ppt_y"/>
                                          </p:val>
                                        </p:tav>
                                      </p:tavLst>
                                    </p:anim>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6" presetSubtype="21">
                                  <p:stCondLst>
                                    <p:cond delay="0"/>
                                  </p:stCondLst>
                                  <p:childTnLst>
                                    <p:set>
                                      <p:cBhvr>
                                        <p:cTn id="464" dur="1" fill="hold">
                                          <p:stCondLst>
                                            <p:cond delay="0"/>
                                          </p:stCondLst>
                                        </p:cTn>
                                        <p:tgtEl>
                                          <p:spTgt spid="603">
                                            <p:txEl>
                                              <p:pRg st="0" end="0"/>
                                            </p:txEl>
                                          </p:spTgt>
                                        </p:tgtEl>
                                        <p:attrNameLst>
                                          <p:attrName>style.visibility</p:attrName>
                                        </p:attrNameLst>
                                      </p:cBhvr>
                                      <p:to>
                                        <p:strVal val="visible"/>
                                      </p:to>
                                    </p:set>
                                    <p:animEffect filter="barn(inVertical)" transition="in">
                                      <p:cBhvr additive="repl">
                                        <p:cTn id="465" dur="500"/>
                                        <p:tgtEl>
                                          <p:spTgt spid="603">
                                            <p:txEl>
                                              <p:pRg st="0" end="0"/>
                                            </p:txEl>
                                          </p:spTgt>
                                        </p:tgtEl>
                                      </p:cBhvr>
                                    </p:animEffect>
                                  </p:childTnLst>
                                </p:cTn>
                              </p:par>
                              <p:par>
                                <p:cTn id="466" nodeType="withEffect" fill="hold" presetClass="entr" presetID="16" presetSubtype="21">
                                  <p:stCondLst>
                                    <p:cond delay="0"/>
                                  </p:stCondLst>
                                  <p:childTnLst>
                                    <p:set>
                                      <p:cBhvr>
                                        <p:cTn id="467" dur="1" fill="hold">
                                          <p:stCondLst>
                                            <p:cond delay="0"/>
                                          </p:stCondLst>
                                        </p:cTn>
                                        <p:tgtEl>
                                          <p:spTgt spid="603">
                                            <p:txEl>
                                              <p:pRg st="1" end="1"/>
                                            </p:txEl>
                                          </p:spTgt>
                                        </p:tgtEl>
                                        <p:attrNameLst>
                                          <p:attrName>style.visibility</p:attrName>
                                        </p:attrNameLst>
                                      </p:cBhvr>
                                      <p:to>
                                        <p:strVal val="visible"/>
                                      </p:to>
                                    </p:set>
                                    <p:animEffect filter="barn(inVertical)" transition="in">
                                      <p:cBhvr additive="repl">
                                        <p:cTn id="468" dur="500"/>
                                        <p:tgtEl>
                                          <p:spTgt spid="603">
                                            <p:txEl>
                                              <p:pRg st="1" end="1"/>
                                            </p:txEl>
                                          </p:spTgt>
                                        </p:tgtEl>
                                      </p:cBhvr>
                                    </p:animEffec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53" presetSubtype="16">
                                  <p:stCondLst>
                                    <p:cond delay="0"/>
                                  </p:stCondLst>
                                  <p:childTnLst>
                                    <p:set>
                                      <p:cBhvr>
                                        <p:cTn id="472" dur="1" fill="hold">
                                          <p:stCondLst>
                                            <p:cond delay="0"/>
                                          </p:stCondLst>
                                        </p:cTn>
                                        <p:tgtEl>
                                          <p:spTgt spid="603">
                                            <p:txEl>
                                              <p:pRg st="2" end="2"/>
                                            </p:txEl>
                                          </p:spTgt>
                                        </p:tgtEl>
                                        <p:attrNameLst>
                                          <p:attrName>style.visibility</p:attrName>
                                        </p:attrNameLst>
                                      </p:cBhvr>
                                      <p:to>
                                        <p:strVal val="visible"/>
                                      </p:to>
                                    </p:set>
                                    <p:anim calcmode="lin" valueType="num">
                                      <p:cBhvr additive="repl">
                                        <p:cTn id="473" dur="500" fill="hold"/>
                                        <p:tgtEl>
                                          <p:spTgt spid="603">
                                            <p:txEl>
                                              <p:pRg st="2" end="2"/>
                                            </p:txEl>
                                          </p:spTgt>
                                        </p:tgtEl>
                                        <p:attrNameLst>
                                          <p:attrName>ppt_w</p:attrName>
                                        </p:attrNameLst>
                                      </p:cBhvr>
                                      <p:tavLst>
                                        <p:tav tm="0">
                                          <p:val>
                                            <p:fltVal val="0"/>
                                          </p:val>
                                        </p:tav>
                                        <p:tav tm="100000">
                                          <p:val>
                                            <p:strVal val="#ppt_w"/>
                                          </p:val>
                                        </p:tav>
                                      </p:tavLst>
                                    </p:anim>
                                    <p:anim calcmode="lin" valueType="num">
                                      <p:cBhvr additive="repl">
                                        <p:cTn id="474" dur="500" fill="hold"/>
                                        <p:tgtEl>
                                          <p:spTgt spid="603">
                                            <p:txEl>
                                              <p:pRg st="2" end="2"/>
                                            </p:txEl>
                                          </p:spTgt>
                                        </p:tgtEl>
                                        <p:attrNameLst>
                                          <p:attrName>ppt_h</p:attrName>
                                        </p:attrNameLst>
                                      </p:cBhvr>
                                      <p:tavLst>
                                        <p:tav tm="0">
                                          <p:val>
                                            <p:fltVal val="0"/>
                                          </p:val>
                                        </p:tav>
                                        <p:tav tm="100000">
                                          <p:val>
                                            <p:strVal val="#ppt_h"/>
                                          </p:val>
                                        </p:tav>
                                      </p:tavLst>
                                    </p:anim>
                                    <p:animEffect filter="fade" transition="in">
                                      <p:cBhvr additive="repl">
                                        <p:cTn id="475" dur="500"/>
                                        <p:tgtEl>
                                          <p:spTgt spid="603">
                                            <p:txEl>
                                              <p:pRg st="2" end="2"/>
                                            </p:txEl>
                                          </p:spTgt>
                                        </p:tgtEl>
                                      </p:cBhvr>
                                    </p:animEffect>
                                  </p:childTnLst>
                                </p:cTn>
                              </p:par>
                              <p:par>
                                <p:cTn id="476" nodeType="withEffect" fill="hold" presetClass="entr" presetID="53" presetSubtype="16">
                                  <p:stCondLst>
                                    <p:cond delay="0"/>
                                  </p:stCondLst>
                                  <p:childTnLst>
                                    <p:set>
                                      <p:cBhvr>
                                        <p:cTn id="477" dur="1" fill="hold">
                                          <p:stCondLst>
                                            <p:cond delay="0"/>
                                          </p:stCondLst>
                                        </p:cTn>
                                        <p:tgtEl>
                                          <p:spTgt spid="603">
                                            <p:txEl>
                                              <p:pRg st="3" end="3"/>
                                            </p:txEl>
                                          </p:spTgt>
                                        </p:tgtEl>
                                        <p:attrNameLst>
                                          <p:attrName>style.visibility</p:attrName>
                                        </p:attrNameLst>
                                      </p:cBhvr>
                                      <p:to>
                                        <p:strVal val="visible"/>
                                      </p:to>
                                    </p:set>
                                    <p:anim calcmode="lin" valueType="num">
                                      <p:cBhvr additive="repl">
                                        <p:cTn id="478" dur="500" fill="hold"/>
                                        <p:tgtEl>
                                          <p:spTgt spid="603">
                                            <p:txEl>
                                              <p:pRg st="3" end="3"/>
                                            </p:txEl>
                                          </p:spTgt>
                                        </p:tgtEl>
                                        <p:attrNameLst>
                                          <p:attrName>ppt_w</p:attrName>
                                        </p:attrNameLst>
                                      </p:cBhvr>
                                      <p:tavLst>
                                        <p:tav tm="0">
                                          <p:val>
                                            <p:fltVal val="0"/>
                                          </p:val>
                                        </p:tav>
                                        <p:tav tm="100000">
                                          <p:val>
                                            <p:strVal val="#ppt_w"/>
                                          </p:val>
                                        </p:tav>
                                      </p:tavLst>
                                    </p:anim>
                                    <p:anim calcmode="lin" valueType="num">
                                      <p:cBhvr additive="repl">
                                        <p:cTn id="479" dur="500" fill="hold"/>
                                        <p:tgtEl>
                                          <p:spTgt spid="603">
                                            <p:txEl>
                                              <p:pRg st="3" end="3"/>
                                            </p:txEl>
                                          </p:spTgt>
                                        </p:tgtEl>
                                        <p:attrNameLst>
                                          <p:attrName>ppt_h</p:attrName>
                                        </p:attrNameLst>
                                      </p:cBhvr>
                                      <p:tavLst>
                                        <p:tav tm="0">
                                          <p:val>
                                            <p:fltVal val="0"/>
                                          </p:val>
                                        </p:tav>
                                        <p:tav tm="100000">
                                          <p:val>
                                            <p:strVal val="#ppt_h"/>
                                          </p:val>
                                        </p:tav>
                                      </p:tavLst>
                                    </p:anim>
                                    <p:animEffect filter="fade" transition="in">
                                      <p:cBhvr additive="repl">
                                        <p:cTn id="480" dur="500"/>
                                        <p:tgtEl>
                                          <p:spTgt spid="603">
                                            <p:txEl>
                                              <p:pRg st="3" end="3"/>
                                            </p:txEl>
                                          </p:spTgt>
                                        </p:tgtEl>
                                      </p:cBhvr>
                                    </p:animEffect>
                                  </p:childTnLst>
                                </p:cTn>
                              </p:par>
                              <p:par>
                                <p:cTn id="481" nodeType="withEffect" fill="hold" presetClass="entr" presetID="53" presetSubtype="16">
                                  <p:stCondLst>
                                    <p:cond delay="0"/>
                                  </p:stCondLst>
                                  <p:childTnLst>
                                    <p:set>
                                      <p:cBhvr>
                                        <p:cTn id="482" dur="1" fill="hold">
                                          <p:stCondLst>
                                            <p:cond delay="0"/>
                                          </p:stCondLst>
                                        </p:cTn>
                                        <p:tgtEl>
                                          <p:spTgt spid="603">
                                            <p:txEl>
                                              <p:pRg st="4" end="4"/>
                                            </p:txEl>
                                          </p:spTgt>
                                        </p:tgtEl>
                                        <p:attrNameLst>
                                          <p:attrName>style.visibility</p:attrName>
                                        </p:attrNameLst>
                                      </p:cBhvr>
                                      <p:to>
                                        <p:strVal val="visible"/>
                                      </p:to>
                                    </p:set>
                                    <p:anim calcmode="lin" valueType="num">
                                      <p:cBhvr additive="repl">
                                        <p:cTn id="483" dur="500" fill="hold"/>
                                        <p:tgtEl>
                                          <p:spTgt spid="603">
                                            <p:txEl>
                                              <p:pRg st="4" end="4"/>
                                            </p:txEl>
                                          </p:spTgt>
                                        </p:tgtEl>
                                        <p:attrNameLst>
                                          <p:attrName>ppt_w</p:attrName>
                                        </p:attrNameLst>
                                      </p:cBhvr>
                                      <p:tavLst>
                                        <p:tav tm="0">
                                          <p:val>
                                            <p:fltVal val="0"/>
                                          </p:val>
                                        </p:tav>
                                        <p:tav tm="100000">
                                          <p:val>
                                            <p:strVal val="#ppt_w"/>
                                          </p:val>
                                        </p:tav>
                                      </p:tavLst>
                                    </p:anim>
                                    <p:anim calcmode="lin" valueType="num">
                                      <p:cBhvr additive="repl">
                                        <p:cTn id="484" dur="500" fill="hold"/>
                                        <p:tgtEl>
                                          <p:spTgt spid="603">
                                            <p:txEl>
                                              <p:pRg st="4" end="4"/>
                                            </p:txEl>
                                          </p:spTgt>
                                        </p:tgtEl>
                                        <p:attrNameLst>
                                          <p:attrName>ppt_h</p:attrName>
                                        </p:attrNameLst>
                                      </p:cBhvr>
                                      <p:tavLst>
                                        <p:tav tm="0">
                                          <p:val>
                                            <p:fltVal val="0"/>
                                          </p:val>
                                        </p:tav>
                                        <p:tav tm="100000">
                                          <p:val>
                                            <p:strVal val="#ppt_h"/>
                                          </p:val>
                                        </p:tav>
                                      </p:tavLst>
                                    </p:anim>
                                    <p:animEffect filter="fade" transition="in">
                                      <p:cBhvr additive="repl">
                                        <p:cTn id="485" dur="500"/>
                                        <p:tgtEl>
                                          <p:spTgt spid="603">
                                            <p:txEl>
                                              <p:pRg st="4" end="4"/>
                                            </p:txEl>
                                          </p:spTgt>
                                        </p:tgtEl>
                                      </p:cBhvr>
                                    </p:animEffect>
                                  </p:childTnLst>
                                </p:cTn>
                              </p:par>
                              <p:par>
                                <p:cTn id="486" nodeType="withEffect" fill="hold" presetClass="entr" presetID="53" presetSubtype="16">
                                  <p:stCondLst>
                                    <p:cond delay="0"/>
                                  </p:stCondLst>
                                  <p:childTnLst>
                                    <p:set>
                                      <p:cBhvr>
                                        <p:cTn id="487" dur="1" fill="hold">
                                          <p:stCondLst>
                                            <p:cond delay="0"/>
                                          </p:stCondLst>
                                        </p:cTn>
                                        <p:tgtEl>
                                          <p:spTgt spid="603">
                                            <p:txEl>
                                              <p:pRg st="5" end="5"/>
                                            </p:txEl>
                                          </p:spTgt>
                                        </p:tgtEl>
                                        <p:attrNameLst>
                                          <p:attrName>style.visibility</p:attrName>
                                        </p:attrNameLst>
                                      </p:cBhvr>
                                      <p:to>
                                        <p:strVal val="visible"/>
                                      </p:to>
                                    </p:set>
                                    <p:anim calcmode="lin" valueType="num">
                                      <p:cBhvr additive="repl">
                                        <p:cTn id="488" dur="500" fill="hold"/>
                                        <p:tgtEl>
                                          <p:spTgt spid="603">
                                            <p:txEl>
                                              <p:pRg st="5" end="5"/>
                                            </p:txEl>
                                          </p:spTgt>
                                        </p:tgtEl>
                                        <p:attrNameLst>
                                          <p:attrName>ppt_w</p:attrName>
                                        </p:attrNameLst>
                                      </p:cBhvr>
                                      <p:tavLst>
                                        <p:tav tm="0">
                                          <p:val>
                                            <p:fltVal val="0"/>
                                          </p:val>
                                        </p:tav>
                                        <p:tav tm="100000">
                                          <p:val>
                                            <p:strVal val="#ppt_w"/>
                                          </p:val>
                                        </p:tav>
                                      </p:tavLst>
                                    </p:anim>
                                    <p:anim calcmode="lin" valueType="num">
                                      <p:cBhvr additive="repl">
                                        <p:cTn id="489" dur="500" fill="hold"/>
                                        <p:tgtEl>
                                          <p:spTgt spid="603">
                                            <p:txEl>
                                              <p:pRg st="5" end="5"/>
                                            </p:txEl>
                                          </p:spTgt>
                                        </p:tgtEl>
                                        <p:attrNameLst>
                                          <p:attrName>ppt_h</p:attrName>
                                        </p:attrNameLst>
                                      </p:cBhvr>
                                      <p:tavLst>
                                        <p:tav tm="0">
                                          <p:val>
                                            <p:fltVal val="0"/>
                                          </p:val>
                                        </p:tav>
                                        <p:tav tm="100000">
                                          <p:val>
                                            <p:strVal val="#ppt_h"/>
                                          </p:val>
                                        </p:tav>
                                      </p:tavLst>
                                    </p:anim>
                                    <p:animEffect filter="fade" transition="in">
                                      <p:cBhvr additive="repl">
                                        <p:cTn id="490" dur="500"/>
                                        <p:tgtEl>
                                          <p:spTgt spid="603">
                                            <p:txEl>
                                              <p:pRg st="5" end="5"/>
                                            </p:txEl>
                                          </p:spTgt>
                                        </p:tgtEl>
                                      </p:cBhvr>
                                    </p:animEffec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6" presetSubtype="21">
                                  <p:stCondLst>
                                    <p:cond delay="0"/>
                                  </p:stCondLst>
                                  <p:childTnLst>
                                    <p:set>
                                      <p:cBhvr>
                                        <p:cTn id="494" dur="1" fill="hold">
                                          <p:stCondLst>
                                            <p:cond delay="0"/>
                                          </p:stCondLst>
                                        </p:cTn>
                                        <p:tgtEl>
                                          <p:spTgt spid="602"/>
                                        </p:tgtEl>
                                        <p:attrNameLst>
                                          <p:attrName>style.visibility</p:attrName>
                                        </p:attrNameLst>
                                      </p:cBhvr>
                                      <p:to>
                                        <p:strVal val="visible"/>
                                      </p:to>
                                    </p:set>
                                    <p:animEffect filter="barn(inVertical)" transition="in">
                                      <p:cBhvr additive="repl">
                                        <p:cTn id="495" dur="500"/>
                                        <p:tgtEl>
                                          <p:spTgt spid="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8"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09"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II.2.4.1 </a:t>
            </a:r>
            <a:r>
              <a:rPr b="1" lang="en-US" sz="3200" spc="-1" strike="noStrike" cap="all">
                <a:solidFill>
                  <a:srgbClr val="0070c0"/>
                </a:solidFill>
                <a:latin typeface="Rockwell Condensed"/>
                <a:ea typeface="DejaVu Sans"/>
              </a:rPr>
              <a:t>FILE_HEADER</a:t>
            </a:r>
            <a:endParaRPr b="0" lang="en-US" sz="3200" spc="-1" strike="noStrike">
              <a:latin typeface="Arial"/>
            </a:endParaRPr>
          </a:p>
        </p:txBody>
      </p:sp>
      <p:sp>
        <p:nvSpPr>
          <p:cNvPr id="610"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Các giá trị của trường Machine</a:t>
            </a:r>
            <a:endParaRPr b="0" lang="en-US" sz="1600" spc="-1" strike="noStrike">
              <a:latin typeface="Arial"/>
            </a:endParaRPr>
          </a:p>
          <a:p>
            <a:pPr>
              <a:lnSpc>
                <a:spcPct val="90000"/>
              </a:lnSpc>
              <a:spcBef>
                <a:spcPts val="1199"/>
              </a:spcBef>
            </a:pPr>
            <a:endParaRPr b="0" lang="en-US" sz="1600" spc="-1" strike="noStrike">
              <a:latin typeface="Arial"/>
            </a:endParaRPr>
          </a:p>
        </p:txBody>
      </p:sp>
      <p:grpSp>
        <p:nvGrpSpPr>
          <p:cNvPr id="611" name="Group 4"/>
          <p:cNvGrpSpPr/>
          <p:nvPr/>
        </p:nvGrpSpPr>
        <p:grpSpPr>
          <a:xfrm>
            <a:off x="11401560" y="6229800"/>
            <a:ext cx="453960" cy="453960"/>
            <a:chOff x="11401560" y="6229800"/>
            <a:chExt cx="453960" cy="453960"/>
          </a:xfrm>
        </p:grpSpPr>
        <p:sp>
          <p:nvSpPr>
            <p:cNvPr id="612" name="CustomShape 5"/>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613"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graphicFrame>
        <p:nvGraphicFramePr>
          <p:cNvPr id="614" name="Table 7"/>
          <p:cNvGraphicFramePr/>
          <p:nvPr/>
        </p:nvGraphicFramePr>
        <p:xfrm>
          <a:off x="633960" y="834120"/>
          <a:ext cx="6881400" cy="5199480"/>
        </p:xfrm>
        <a:graphic>
          <a:graphicData uri="http://schemas.openxmlformats.org/drawingml/2006/table">
            <a:tbl>
              <a:tblPr/>
              <a:tblGrid>
                <a:gridCol w="2473200"/>
                <a:gridCol w="623880"/>
                <a:gridCol w="3784680"/>
              </a:tblGrid>
              <a:tr h="579600">
                <a:tc>
                  <a:txBody>
                    <a:bodyPr lIns="41400" rIns="41400">
                      <a:noAutofit/>
                    </a:bodyPr>
                    <a:p>
                      <a:pPr>
                        <a:lnSpc>
                          <a:spcPct val="100000"/>
                        </a:lnSpc>
                      </a:pPr>
                      <a:r>
                        <a:rPr b="0" lang="en-US" sz="1000" spc="-1" strike="noStrike">
                          <a:solidFill>
                            <a:srgbClr val="000000"/>
                          </a:solidFill>
                          <a:latin typeface="Rockwell"/>
                        </a:rPr>
                        <a:t>IMAGE_FILE_MACHINE_UNKNOWN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0x0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The contents of this field are assumed to be applicable to any machine type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IMAGE_FILE_MACHINE_AM33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0x1d3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Matsushita AM33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IMAGE_FILE_MACHINE_AMD64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0x8664</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x64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IMAGE_FILE_MACHINE_ARM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0x1c0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ARM little endian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IMAGE_FILE_MACHINE_ARM64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0xaa64</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ARM64 little endian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IMAGE_FILE_MACHINE_ARMNT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0x1c4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ARM Thumb-2 little endian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IMAGE_FILE_MACHINE_EBC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0xebc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EFI byte code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IMAGE_FILE_MACHINE_I386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0x14c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Intel 386 or later processors and compatible processors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IMAGE_FILE_MACHINE_IA64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0x200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Intel Itanium processor family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IMAGE_FILE_MACHINE_M32R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0x9041</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Mitsubishi M32R little endian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19760">
                <a:tc>
                  <a:txBody>
                    <a:bodyPr lIns="41400" rIns="41400">
                      <a:noAutofit/>
                    </a:bodyPr>
                    <a:p>
                      <a:pPr>
                        <a:lnSpc>
                          <a:spcPct val="100000"/>
                        </a:lnSpc>
                      </a:pPr>
                      <a:r>
                        <a:rPr b="0" lang="en-US" sz="1000" spc="-1" strike="noStrike">
                          <a:solidFill>
                            <a:srgbClr val="000000"/>
                          </a:solidFill>
                          <a:latin typeface="Rockwell"/>
                        </a:rPr>
                        <a:t>IMAGE_FILE_MACHINE_MIPS16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0x266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MIPS16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r h="422640">
                <a:tc>
                  <a:txBody>
                    <a:bodyPr lIns="41400" rIns="41400">
                      <a:noAutofit/>
                    </a:bodyPr>
                    <a:p>
                      <a:pPr>
                        <a:lnSpc>
                          <a:spcPct val="100000"/>
                        </a:lnSpc>
                      </a:pPr>
                      <a:r>
                        <a:rPr b="0" lang="en-US" sz="1000" spc="-1" strike="noStrike">
                          <a:solidFill>
                            <a:srgbClr val="000000"/>
                          </a:solidFill>
                          <a:latin typeface="Rockwell"/>
                        </a:rPr>
                        <a:t>IMAGE_FILE_MACHINE_MIPSFPU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0x366 </a:t>
                      </a:r>
                      <a:b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c>
                  <a:txBody>
                    <a:bodyPr lIns="41400" rIns="41400">
                      <a:noAutofit/>
                    </a:bodyPr>
                    <a:p>
                      <a:pPr>
                        <a:lnSpc>
                          <a:spcPct val="100000"/>
                        </a:lnSpc>
                      </a:pPr>
                      <a:r>
                        <a:rPr b="0" lang="en-US" sz="1000" spc="-1" strike="noStrike">
                          <a:solidFill>
                            <a:srgbClr val="000000"/>
                          </a:solidFill>
                          <a:latin typeface="Rockwell"/>
                        </a:rPr>
                        <a:t>MIPS with FPU </a:t>
                      </a:r>
                      <a:endParaRPr b="0" lang="en-US" sz="1000" spc="-1" strike="noStrike">
                        <a:latin typeface="Arial"/>
                      </a:endParaRPr>
                    </a:p>
                  </a:txBody>
                  <a:tcPr marL="41400" marR="41400">
                    <a:lnL w="6480">
                      <a:solidFill>
                        <a:srgbClr val="d34817"/>
                      </a:solidFill>
                    </a:lnL>
                    <a:lnR w="6480">
                      <a:solidFill>
                        <a:srgbClr val="d34817"/>
                      </a:solidFill>
                    </a:lnR>
                    <a:lnT w="6480">
                      <a:solidFill>
                        <a:srgbClr val="d34817"/>
                      </a:solidFill>
                    </a:lnT>
                    <a:lnB w="6480">
                      <a:solidFill>
                        <a:srgbClr val="d34817"/>
                      </a:solidFill>
                    </a:lnB>
                    <a:noFill/>
                  </a:tcPr>
                </a:tc>
              </a:tr>
            </a:tbl>
          </a:graphicData>
        </a:graphic>
      </p:graphicFrame>
      <p:sp>
        <p:nvSpPr>
          <p:cNvPr id="615" name="CustomShape 8"/>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04248299-F187-40F0-9D00-9B8CABF30C3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randomBar dir="vert"/>
  </p:transition>
  <p:timing>
    <p:tnLst>
      <p:par>
        <p:cTn id="496" dur="indefinite" restart="never" nodeType="tmRoot">
          <p:childTnLst>
            <p:seq>
              <p:cTn id="497" dur="indefinite" nodeType="mainSeq">
                <p:childTnLst>
                  <p:par>
                    <p:cTn id="498" fill="hold">
                      <p:stCondLst>
                        <p:cond delay="indefinite"/>
                      </p:stCondLst>
                      <p:childTnLst>
                        <p:par>
                          <p:cTn id="499" fill="hold">
                            <p:stCondLst>
                              <p:cond delay="0"/>
                            </p:stCondLst>
                            <p:childTnLst>
                              <p:par>
                                <p:cTn id="500" nodeType="clickEffect" fill="hold" presetClass="entr" presetID="22" presetSubtype="4">
                                  <p:stCondLst>
                                    <p:cond delay="0"/>
                                  </p:stCondLst>
                                  <p:childTnLst>
                                    <p:set>
                                      <p:cBhvr>
                                        <p:cTn id="501" dur="1" fill="hold">
                                          <p:stCondLst>
                                            <p:cond delay="0"/>
                                          </p:stCondLst>
                                        </p:cTn>
                                        <p:tgtEl>
                                          <p:spTgt spid="609"/>
                                        </p:tgtEl>
                                        <p:attrNameLst>
                                          <p:attrName>style.visibility</p:attrName>
                                        </p:attrNameLst>
                                      </p:cBhvr>
                                      <p:to>
                                        <p:strVal val="visible"/>
                                      </p:to>
                                    </p:set>
                                    <p:animEffect filter="wipe(down)" transition="in">
                                      <p:cBhvr additive="repl">
                                        <p:cTn id="502" dur="500"/>
                                        <p:tgtEl>
                                          <p:spTgt spid="609"/>
                                        </p:tgtEl>
                                      </p:cBhvr>
                                    </p:animEffect>
                                  </p:childTnLst>
                                </p:cTn>
                              </p:par>
                            </p:childTnLst>
                          </p:cTn>
                        </p:par>
                      </p:childTnLst>
                    </p:cTn>
                  </p:par>
                  <p:par>
                    <p:cTn id="503" fill="hold">
                      <p:stCondLst>
                        <p:cond delay="indefinite"/>
                      </p:stCondLst>
                      <p:childTnLst>
                        <p:par>
                          <p:cTn id="504" fill="hold">
                            <p:stCondLst>
                              <p:cond delay="0"/>
                            </p:stCondLst>
                            <p:childTnLst>
                              <p:par>
                                <p:cTn id="505" nodeType="clickEffect" fill="hold" presetClass="entr" presetID="16" presetSubtype="21">
                                  <p:stCondLst>
                                    <p:cond delay="0"/>
                                  </p:stCondLst>
                                  <p:childTnLst>
                                    <p:set>
                                      <p:cBhvr>
                                        <p:cTn id="506" dur="1" fill="hold">
                                          <p:stCondLst>
                                            <p:cond delay="0"/>
                                          </p:stCondLst>
                                        </p:cTn>
                                        <p:tgtEl>
                                          <p:spTgt spid="610">
                                            <p:txEl>
                                              <p:pRg st="0" end="0"/>
                                            </p:txEl>
                                          </p:spTgt>
                                        </p:tgtEl>
                                        <p:attrNameLst>
                                          <p:attrName>style.visibility</p:attrName>
                                        </p:attrNameLst>
                                      </p:cBhvr>
                                      <p:to>
                                        <p:strVal val="visible"/>
                                      </p:to>
                                    </p:set>
                                    <p:animEffect filter="barn(inVertical)" transition="in">
                                      <p:cBhvr additive="repl">
                                        <p:cTn id="507" dur="500"/>
                                        <p:tgtEl>
                                          <p:spTgt spid="610">
                                            <p:txEl>
                                              <p:pRg st="0" end="0"/>
                                            </p:txEl>
                                          </p:spTgt>
                                        </p:tgtEl>
                                      </p:cBhvr>
                                    </p:animEffec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14" presetSubtype="10">
                                  <p:stCondLst>
                                    <p:cond delay="0"/>
                                  </p:stCondLst>
                                  <p:childTnLst>
                                    <p:set>
                                      <p:cBhvr>
                                        <p:cTn id="511" dur="1" fill="hold">
                                          <p:stCondLst>
                                            <p:cond delay="0"/>
                                          </p:stCondLst>
                                        </p:cTn>
                                        <p:tgtEl>
                                          <p:spTgt spid="614"/>
                                        </p:tgtEl>
                                        <p:attrNameLst>
                                          <p:attrName>style.visibility</p:attrName>
                                        </p:attrNameLst>
                                      </p:cBhvr>
                                      <p:to>
                                        <p:strVal val="visible"/>
                                      </p:to>
                                    </p:set>
                                    <p:animEffect filter="randombar(horizontal)" transition="in">
                                      <p:cBhvr additive="repl">
                                        <p:cTn id="512"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16" name="CustomShape 1"/>
          <p:cNvSpPr/>
          <p:nvPr/>
        </p:nvSpPr>
        <p:spPr>
          <a:xfrm>
            <a:off x="0" y="0"/>
            <a:ext cx="1218888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17" name="CustomShape 2"/>
          <p:cNvSpPr/>
          <p:nvPr/>
        </p:nvSpPr>
        <p:spPr>
          <a:xfrm>
            <a:off x="382320" y="484560"/>
            <a:ext cx="674064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4800" spc="-1" strike="noStrike" cap="all">
                <a:solidFill>
                  <a:srgbClr val="0070c0"/>
                </a:solidFill>
                <a:latin typeface="Rockwell Condensed"/>
                <a:ea typeface="DejaVu Sans"/>
              </a:rPr>
              <a:t>II.2.4.2 Optional Header</a:t>
            </a:r>
            <a:endParaRPr b="0" lang="en-US" sz="4800" spc="-1" strike="noStrike">
              <a:latin typeface="Arial"/>
            </a:endParaRPr>
          </a:p>
        </p:txBody>
      </p:sp>
      <p:sp>
        <p:nvSpPr>
          <p:cNvPr id="618" name="CustomShape 3"/>
          <p:cNvSpPr/>
          <p:nvPr/>
        </p:nvSpPr>
        <p:spPr>
          <a:xfrm>
            <a:off x="382320" y="2121480"/>
            <a:ext cx="674064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Optional Header bao gồm 31 thành phần, chiếm 224 bytes.</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Cấu trúc này được định nghĩa trong windows.inc, đây là phần chứa thông tin về sơ đồ logic trong PE file.</a:t>
            </a:r>
            <a:endParaRPr b="0" lang="en-US" sz="1800" spc="-1" strike="noStrike">
              <a:latin typeface="Arial"/>
            </a:endParaRPr>
          </a:p>
          <a:p>
            <a:pPr>
              <a:lnSpc>
                <a:spcPct val="90000"/>
              </a:lnSpc>
              <a:spcBef>
                <a:spcPts val="1199"/>
              </a:spcBef>
            </a:pPr>
            <a:endParaRPr b="0" lang="en-US" sz="1800" spc="-1" strike="noStrike">
              <a:latin typeface="Arial"/>
            </a:endParaRPr>
          </a:p>
        </p:txBody>
      </p:sp>
      <p:pic>
        <p:nvPicPr>
          <p:cNvPr id="619" name="Picture 3" descr=""/>
          <p:cNvPicPr/>
          <p:nvPr/>
        </p:nvPicPr>
        <p:blipFill>
          <a:blip r:embed="rId2"/>
          <a:srcRect l="0" t="0" r="14768" b="0"/>
          <a:stretch/>
        </p:blipFill>
        <p:spPr>
          <a:xfrm>
            <a:off x="7545240" y="0"/>
            <a:ext cx="4643640" cy="6854760"/>
          </a:xfrm>
          <a:prstGeom prst="rect">
            <a:avLst/>
          </a:prstGeom>
          <a:ln>
            <a:noFill/>
          </a:ln>
        </p:spPr>
      </p:pic>
      <p:grpSp>
        <p:nvGrpSpPr>
          <p:cNvPr id="620" name="Group 4"/>
          <p:cNvGrpSpPr/>
          <p:nvPr/>
        </p:nvGrpSpPr>
        <p:grpSpPr>
          <a:xfrm>
            <a:off x="11401560" y="6229800"/>
            <a:ext cx="453960" cy="453960"/>
            <a:chOff x="11401560" y="6229800"/>
            <a:chExt cx="453960" cy="453960"/>
          </a:xfrm>
        </p:grpSpPr>
        <p:sp>
          <p:nvSpPr>
            <p:cNvPr id="621"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22"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23"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ADC7A01F-D200-4477-A4DD-A5742C89BB09}"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13" dur="indefinite" restart="never" nodeType="tmRoot">
          <p:childTnLst>
            <p:seq>
              <p:cTn id="514" dur="indefinite" nodeType="mainSeq">
                <p:childTnLst>
                  <p:par>
                    <p:cTn id="515" fill="hold">
                      <p:stCondLst>
                        <p:cond delay="indefinite"/>
                      </p:stCondLst>
                      <p:childTnLst>
                        <p:par>
                          <p:cTn id="516" fill="hold">
                            <p:stCondLst>
                              <p:cond delay="0"/>
                            </p:stCondLst>
                            <p:childTnLst>
                              <p:par>
                                <p:cTn id="517" nodeType="clickEffect" fill="hold" presetClass="entr" presetID="2" presetSubtype="4">
                                  <p:stCondLst>
                                    <p:cond delay="0"/>
                                  </p:stCondLst>
                                  <p:childTnLst>
                                    <p:set>
                                      <p:cBhvr>
                                        <p:cTn id="518" dur="1" fill="hold">
                                          <p:stCondLst>
                                            <p:cond delay="0"/>
                                          </p:stCondLst>
                                        </p:cTn>
                                        <p:tgtEl>
                                          <p:spTgt spid="617"/>
                                        </p:tgtEl>
                                        <p:attrNameLst>
                                          <p:attrName>style.visibility</p:attrName>
                                        </p:attrNameLst>
                                      </p:cBhvr>
                                      <p:to>
                                        <p:strVal val="visible"/>
                                      </p:to>
                                    </p:set>
                                    <p:anim calcmode="lin" valueType="num">
                                      <p:cBhvr additive="repl">
                                        <p:cTn id="519" dur="500" fill="hold"/>
                                        <p:tgtEl>
                                          <p:spTgt spid="617"/>
                                        </p:tgtEl>
                                        <p:attrNameLst>
                                          <p:attrName>ppt_x</p:attrName>
                                        </p:attrNameLst>
                                      </p:cBhvr>
                                      <p:tavLst>
                                        <p:tav tm="0">
                                          <p:val>
                                            <p:strVal val="#ppt_x"/>
                                          </p:val>
                                        </p:tav>
                                        <p:tav tm="100000">
                                          <p:val>
                                            <p:strVal val="#ppt_x"/>
                                          </p:val>
                                        </p:tav>
                                      </p:tavLst>
                                    </p:anim>
                                    <p:anim calcmode="lin" valueType="num">
                                      <p:cBhvr additive="repl">
                                        <p:cTn id="520" dur="500" fill="hold"/>
                                        <p:tgtEl>
                                          <p:spTgt spid="617"/>
                                        </p:tgtEl>
                                        <p:attrNameLst>
                                          <p:attrName>ppt_y</p:attrName>
                                        </p:attrNameLst>
                                      </p:cBhvr>
                                      <p:tavLst>
                                        <p:tav tm="0">
                                          <p:val>
                                            <p:strVal val="1+#ppt_h/2"/>
                                          </p:val>
                                        </p:tav>
                                        <p:tav tm="100000">
                                          <p:val>
                                            <p:strVal val="#ppt_y"/>
                                          </p:val>
                                        </p:tav>
                                      </p:tavLst>
                                    </p:anim>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6" presetSubtype="21">
                                  <p:stCondLst>
                                    <p:cond delay="0"/>
                                  </p:stCondLst>
                                  <p:childTnLst>
                                    <p:set>
                                      <p:cBhvr>
                                        <p:cTn id="524" dur="1" fill="hold">
                                          <p:stCondLst>
                                            <p:cond delay="0"/>
                                          </p:stCondLst>
                                        </p:cTn>
                                        <p:tgtEl>
                                          <p:spTgt spid="618">
                                            <p:txEl>
                                              <p:pRg st="0" end="0"/>
                                            </p:txEl>
                                          </p:spTgt>
                                        </p:tgtEl>
                                        <p:attrNameLst>
                                          <p:attrName>style.visibility</p:attrName>
                                        </p:attrNameLst>
                                      </p:cBhvr>
                                      <p:to>
                                        <p:strVal val="visible"/>
                                      </p:to>
                                    </p:set>
                                    <p:animEffect filter="barn(inVertical)" transition="in">
                                      <p:cBhvr additive="repl">
                                        <p:cTn id="525" dur="500"/>
                                        <p:tgtEl>
                                          <p:spTgt spid="618">
                                            <p:txEl>
                                              <p:pRg st="0" end="0"/>
                                            </p:txEl>
                                          </p:spTgt>
                                        </p:tgtEl>
                                      </p:cBhvr>
                                    </p:animEffect>
                                  </p:childTnLst>
                                </p:cTn>
                              </p:par>
                              <p:par>
                                <p:cTn id="526" nodeType="withEffect" fill="hold" presetClass="entr" presetID="16" presetSubtype="21">
                                  <p:stCondLst>
                                    <p:cond delay="0"/>
                                  </p:stCondLst>
                                  <p:childTnLst>
                                    <p:set>
                                      <p:cBhvr>
                                        <p:cTn id="527" dur="1" fill="hold">
                                          <p:stCondLst>
                                            <p:cond delay="0"/>
                                          </p:stCondLst>
                                        </p:cTn>
                                        <p:tgtEl>
                                          <p:spTgt spid="618">
                                            <p:txEl>
                                              <p:pRg st="1" end="1"/>
                                            </p:txEl>
                                          </p:spTgt>
                                        </p:tgtEl>
                                        <p:attrNameLst>
                                          <p:attrName>style.visibility</p:attrName>
                                        </p:attrNameLst>
                                      </p:cBhvr>
                                      <p:to>
                                        <p:strVal val="visible"/>
                                      </p:to>
                                    </p:set>
                                    <p:animEffect filter="barn(inVertical)" transition="in">
                                      <p:cBhvr additive="repl">
                                        <p:cTn id="528" dur="500"/>
                                        <p:tgtEl>
                                          <p:spTgt spid="618">
                                            <p:txEl>
                                              <p:pRg st="1" end="1"/>
                                            </p:txEl>
                                          </p:spTgt>
                                        </p:tgtEl>
                                      </p:cBhvr>
                                    </p:animEffect>
                                  </p:childTnLst>
                                </p:cTn>
                              </p:par>
                            </p:childTnLst>
                          </p:cTn>
                        </p:par>
                      </p:childTnLst>
                    </p:cTn>
                  </p:par>
                  <p:par>
                    <p:cTn id="529" fill="hold">
                      <p:stCondLst>
                        <p:cond delay="indefinite"/>
                      </p:stCondLst>
                      <p:childTnLst>
                        <p:par>
                          <p:cTn id="530" fill="hold">
                            <p:stCondLst>
                              <p:cond delay="0"/>
                            </p:stCondLst>
                            <p:childTnLst>
                              <p:par>
                                <p:cTn id="531" nodeType="clickEffect" fill="hold" presetClass="entr" presetID="53" presetSubtype="16">
                                  <p:stCondLst>
                                    <p:cond delay="0"/>
                                  </p:stCondLst>
                                  <p:childTnLst>
                                    <p:set>
                                      <p:cBhvr>
                                        <p:cTn id="532" dur="1" fill="hold">
                                          <p:stCondLst>
                                            <p:cond delay="0"/>
                                          </p:stCondLst>
                                        </p:cTn>
                                        <p:tgtEl>
                                          <p:spTgt spid="619"/>
                                        </p:tgtEl>
                                        <p:attrNameLst>
                                          <p:attrName>style.visibility</p:attrName>
                                        </p:attrNameLst>
                                      </p:cBhvr>
                                      <p:to>
                                        <p:strVal val="visible"/>
                                      </p:to>
                                    </p:set>
                                    <p:anim calcmode="lin" valueType="num">
                                      <p:cBhvr additive="repl">
                                        <p:cTn id="533" dur="500" fill="hold"/>
                                        <p:tgtEl>
                                          <p:spTgt spid="619"/>
                                        </p:tgtEl>
                                        <p:attrNameLst>
                                          <p:attrName>ppt_w</p:attrName>
                                        </p:attrNameLst>
                                      </p:cBhvr>
                                      <p:tavLst>
                                        <p:tav tm="0">
                                          <p:val>
                                            <p:fltVal val="0"/>
                                          </p:val>
                                        </p:tav>
                                        <p:tav tm="100000">
                                          <p:val>
                                            <p:strVal val="#ppt_w"/>
                                          </p:val>
                                        </p:tav>
                                      </p:tavLst>
                                    </p:anim>
                                    <p:anim calcmode="lin" valueType="num">
                                      <p:cBhvr additive="repl">
                                        <p:cTn id="534" dur="500" fill="hold"/>
                                        <p:tgtEl>
                                          <p:spTgt spid="619"/>
                                        </p:tgtEl>
                                        <p:attrNameLst>
                                          <p:attrName>ppt_h</p:attrName>
                                        </p:attrNameLst>
                                      </p:cBhvr>
                                      <p:tavLst>
                                        <p:tav tm="0">
                                          <p:val>
                                            <p:fltVal val="0"/>
                                          </p:val>
                                        </p:tav>
                                        <p:tav tm="100000">
                                          <p:val>
                                            <p:strVal val="#ppt_h"/>
                                          </p:val>
                                        </p:tav>
                                      </p:tavLst>
                                    </p:anim>
                                    <p:animEffect filter="fade" transition="in">
                                      <p:cBhvr additive="repl">
                                        <p:cTn id="535" dur="5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4"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25" name="CustomShape 2"/>
          <p:cNvSpPr/>
          <p:nvPr/>
        </p:nvSpPr>
        <p:spPr>
          <a:xfrm>
            <a:off x="984600" y="46404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26" name="CustomShape 3"/>
          <p:cNvSpPr/>
          <p:nvPr/>
        </p:nvSpPr>
        <p:spPr>
          <a:xfrm>
            <a:off x="984600" y="601920"/>
            <a:ext cx="10219680" cy="138276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27" name="CustomShape 4"/>
          <p:cNvSpPr/>
          <p:nvPr/>
        </p:nvSpPr>
        <p:spPr>
          <a:xfrm>
            <a:off x="984600" y="2038680"/>
            <a:ext cx="10219680" cy="7740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28" name="CustomShape 5"/>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II.2.4.2 Optional Header</a:t>
            </a:r>
            <a:endParaRPr b="0" lang="en-US" sz="5400" spc="-1" strike="noStrike">
              <a:latin typeface="Arial"/>
            </a:endParaRPr>
          </a:p>
        </p:txBody>
      </p:sp>
      <p:sp>
        <p:nvSpPr>
          <p:cNvPr id="629" name="CustomShape 6"/>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fontScale="73000"/>
          </a:bodyPr>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Magic</a:t>
            </a:r>
            <a:r>
              <a:rPr b="0" lang="en-US" sz="1400" spc="-1" strike="noStrike">
                <a:solidFill>
                  <a:srgbClr val="000000"/>
                </a:solidFill>
                <a:latin typeface="Rockwell"/>
                <a:ea typeface="DejaVu Sans"/>
              </a:rPr>
              <a:t> (2 bytes): xác định là file 32 bit (0B 01) hay 64 bit (0B 20)</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AddressOfEntryPoint</a:t>
            </a:r>
            <a:r>
              <a:rPr b="0" lang="en-US" sz="1400" spc="-1" strike="noStrike">
                <a:solidFill>
                  <a:srgbClr val="000000"/>
                </a:solidFill>
                <a:latin typeface="Rockwell"/>
                <a:ea typeface="DejaVu Sans"/>
              </a:rPr>
              <a:t> (4bytes): chứa địa chỉ ảo tương đối (RVA) của câu lệnh đầu tiên sẽ được thực thi khi chương trình PE loader sẵn sàng để chạy PE File (.text). Nếu muốn chương trình bắt đầu từ một địa chỉ khác (để thực thi câu lệnh với mục đích khác) thì cần thay đổi địa chỉ này về địa chỉ tương đối của câu lệnh muốn thực thi.</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ImageBase:</a:t>
            </a:r>
            <a:r>
              <a:rPr b="0" lang="en-US" sz="1400" spc="-1" strike="noStrike">
                <a:solidFill>
                  <a:srgbClr val="000000"/>
                </a:solidFill>
                <a:latin typeface="Rockwell"/>
                <a:ea typeface="DejaVu Sans"/>
              </a:rPr>
              <a:t> địa chỉ nạp được ưu tiên cho PE File.</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Section Alignment:</a:t>
            </a:r>
            <a:r>
              <a:rPr b="0" lang="en-US" sz="1400" spc="-1" strike="noStrike">
                <a:solidFill>
                  <a:srgbClr val="000000"/>
                </a:solidFill>
                <a:latin typeface="Rockwell"/>
                <a:ea typeface="DejaVu Sans"/>
              </a:rPr>
              <a:t> Phần liên kết của các Section trong bộ nhớ. Tức là một section luôn luôn được bắt đầu bằng bội số của sectionAlignment. Ví dụ: sectionAlignment là 1000h, section đầu tiên bắt đầu ở vị trí 401000h và kích thước là 10h, section tiếp theo sẽ bắt đầu tại địa chỉ 402000h.</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File Alignment:</a:t>
            </a:r>
            <a:r>
              <a:rPr b="0" lang="en-US" sz="1400" spc="-1" strike="noStrike">
                <a:solidFill>
                  <a:srgbClr val="000000"/>
                </a:solidFill>
                <a:latin typeface="Rockwell"/>
                <a:ea typeface="DejaVu Sans"/>
              </a:rPr>
              <a:t> Phần liên kết của các Section trong File. Tương tự như SectionAlignment nhưng áp dụng với file.</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SizeOfImage:</a:t>
            </a:r>
            <a:r>
              <a:rPr b="0" lang="en-US" sz="1400" spc="-1" strike="noStrike">
                <a:solidFill>
                  <a:srgbClr val="000000"/>
                </a:solidFill>
                <a:latin typeface="Rockwell"/>
                <a:ea typeface="DejaVu Sans"/>
              </a:rPr>
              <a:t> Toàn bộ kích thước của Pe image trong bộ nhớ, là tổng của tất cả các headers và sections được liên kết tới Section Alignment</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SizeOfHeaders:</a:t>
            </a:r>
            <a:r>
              <a:rPr b="0" lang="en-US" sz="1400" spc="-1" strike="noStrike">
                <a:solidFill>
                  <a:srgbClr val="000000"/>
                </a:solidFill>
                <a:latin typeface="Rockwell"/>
                <a:ea typeface="DejaVu Sans"/>
              </a:rPr>
              <a:t> Kích thước của tất cả các headers + section table =</a:t>
            </a:r>
            <a:r>
              <a:rPr b="1" lang="en-US" sz="1400" spc="-1" strike="noStrike">
                <a:solidFill>
                  <a:srgbClr val="000000"/>
                </a:solidFill>
                <a:latin typeface="Rockwell"/>
                <a:ea typeface="DejaVu Sans"/>
              </a:rPr>
              <a:t> </a:t>
            </a:r>
            <a:r>
              <a:rPr b="0" lang="en-US" sz="1400" spc="-1" strike="noStrike">
                <a:solidFill>
                  <a:srgbClr val="000000"/>
                </a:solidFill>
                <a:latin typeface="Rockwell"/>
                <a:ea typeface="DejaVu Sans"/>
              </a:rPr>
              <a:t>kích thước file trừ đi tổng kích thước của các section trong file.</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Data Directory:</a:t>
            </a:r>
            <a:r>
              <a:rPr b="0" lang="en-US" sz="1400" spc="-1" strike="noStrike">
                <a:solidFill>
                  <a:srgbClr val="000000"/>
                </a:solidFill>
                <a:latin typeface="Rockwell"/>
                <a:ea typeface="DejaVu Sans"/>
              </a:rPr>
              <a:t> là một mảng gồm 16 phần tử, trong đó mỗi phần liên quan đến một cấu trúc dữ liệu quan trọng trong PE File.</a:t>
            </a:r>
            <a:endParaRPr b="0" lang="en-US" sz="1400" spc="-1" strike="noStrike">
              <a:latin typeface="Arial"/>
            </a:endParaRPr>
          </a:p>
          <a:p>
            <a:pPr>
              <a:lnSpc>
                <a:spcPct val="90000"/>
              </a:lnSpc>
              <a:spcBef>
                <a:spcPts val="1199"/>
              </a:spcBef>
            </a:pPr>
            <a:endParaRPr b="0" lang="en-US" sz="1400" spc="-1" strike="noStrike">
              <a:latin typeface="Arial"/>
            </a:endParaRPr>
          </a:p>
        </p:txBody>
      </p:sp>
      <p:sp>
        <p:nvSpPr>
          <p:cNvPr id="630"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4E20008-F039-4D47-809B-AB026CE3315F}"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536" dur="indefinite" restart="never" nodeType="tmRoot">
          <p:childTnLst>
            <p:seq>
              <p:cTn id="537" dur="indefinite" nodeType="mainSeq">
                <p:childTnLst>
                  <p:par>
                    <p:cTn id="538" fill="hold">
                      <p:stCondLst>
                        <p:cond delay="indefinite"/>
                      </p:stCondLst>
                      <p:childTnLst>
                        <p:par>
                          <p:cTn id="539" fill="hold">
                            <p:stCondLst>
                              <p:cond delay="0"/>
                            </p:stCondLst>
                            <p:childTnLst>
                              <p:par>
                                <p:cTn id="540" nodeType="clickEffect" fill="hold" presetClass="entr" presetID="42">
                                  <p:stCondLst>
                                    <p:cond delay="0"/>
                                  </p:stCondLst>
                                  <p:childTnLst>
                                    <p:set>
                                      <p:cBhvr>
                                        <p:cTn id="541" dur="1" fill="hold">
                                          <p:stCondLst>
                                            <p:cond delay="0"/>
                                          </p:stCondLst>
                                        </p:cTn>
                                        <p:tgtEl>
                                          <p:spTgt spid="628"/>
                                        </p:tgtEl>
                                        <p:attrNameLst>
                                          <p:attrName>style.visibility</p:attrName>
                                        </p:attrNameLst>
                                      </p:cBhvr>
                                      <p:to>
                                        <p:strVal val="visible"/>
                                      </p:to>
                                    </p:set>
                                    <p:animEffect filter="fade" transition="in">
                                      <p:cBhvr additive="repl">
                                        <p:cTn id="542" dur="1000"/>
                                        <p:tgtEl>
                                          <p:spTgt spid="628"/>
                                        </p:tgtEl>
                                      </p:cBhvr>
                                    </p:animEffect>
                                    <p:anim calcmode="lin" valueType="num">
                                      <p:cBhvr additive="repl">
                                        <p:cTn id="543" dur="1000" fill="hold"/>
                                        <p:tgtEl>
                                          <p:spTgt spid="628"/>
                                        </p:tgtEl>
                                        <p:attrNameLst>
                                          <p:attrName>ppt_x</p:attrName>
                                        </p:attrNameLst>
                                      </p:cBhvr>
                                      <p:tavLst>
                                        <p:tav tm="0">
                                          <p:val>
                                            <p:strVal val="#ppt_x"/>
                                          </p:val>
                                        </p:tav>
                                        <p:tav tm="100000">
                                          <p:val>
                                            <p:strVal val="#ppt_x"/>
                                          </p:val>
                                        </p:tav>
                                      </p:tavLst>
                                    </p:anim>
                                    <p:anim calcmode="lin" valueType="num">
                                      <p:cBhvr additive="repl">
                                        <p:cTn id="544" dur="1000" fill="hold"/>
                                        <p:tgtEl>
                                          <p:spTgt spid="628"/>
                                        </p:tgtEl>
                                        <p:attrNameLst>
                                          <p:attrName>ppt_y</p:attrName>
                                        </p:attrNameLst>
                                      </p:cBhvr>
                                      <p:tavLst>
                                        <p:tav tm="0">
                                          <p:val>
                                            <p:strVal val="#ppt_y+.1"/>
                                          </p:val>
                                        </p:tav>
                                        <p:tav tm="100000">
                                          <p:val>
                                            <p:strVal val="#ppt_y"/>
                                          </p:val>
                                        </p:tav>
                                      </p:tavLst>
                                    </p:anim>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0">
                                  <p:stCondLst>
                                    <p:cond delay="0"/>
                                  </p:stCondLst>
                                  <p:childTnLst>
                                    <p:set>
                                      <p:cBhvr>
                                        <p:cTn id="548" dur="1" fill="hold">
                                          <p:stCondLst>
                                            <p:cond delay="0"/>
                                          </p:stCondLst>
                                        </p:cTn>
                                        <p:tgtEl>
                                          <p:spTgt spid="629">
                                            <p:txEl>
                                              <p:pRg st="0" end="0"/>
                                            </p:txEl>
                                          </p:spTgt>
                                        </p:tgtEl>
                                        <p:attrNameLst>
                                          <p:attrName>style.visibility</p:attrName>
                                        </p:attrNameLst>
                                      </p:cBhvr>
                                      <p:to>
                                        <p:strVal val="visible"/>
                                      </p:to>
                                    </p:set>
                                    <p:animEffect filter="fade" transition="in">
                                      <p:cBhvr additive="repl">
                                        <p:cTn id="549" dur="500"/>
                                        <p:tgtEl>
                                          <p:spTgt spid="629">
                                            <p:txEl>
                                              <p:pRg st="0" end="0"/>
                                            </p:txEl>
                                          </p:spTgt>
                                        </p:tgtEl>
                                      </p:cBhvr>
                                    </p:animEffect>
                                  </p:childTnLst>
                                </p:cTn>
                              </p:par>
                              <p:par>
                                <p:cTn id="550" nodeType="withEffect" fill="hold" presetClass="entr" presetID="10">
                                  <p:stCondLst>
                                    <p:cond delay="0"/>
                                  </p:stCondLst>
                                  <p:childTnLst>
                                    <p:set>
                                      <p:cBhvr>
                                        <p:cTn id="551" dur="1" fill="hold">
                                          <p:stCondLst>
                                            <p:cond delay="0"/>
                                          </p:stCondLst>
                                        </p:cTn>
                                        <p:tgtEl>
                                          <p:spTgt spid="629">
                                            <p:txEl>
                                              <p:pRg st="1" end="1"/>
                                            </p:txEl>
                                          </p:spTgt>
                                        </p:tgtEl>
                                        <p:attrNameLst>
                                          <p:attrName>style.visibility</p:attrName>
                                        </p:attrNameLst>
                                      </p:cBhvr>
                                      <p:to>
                                        <p:strVal val="visible"/>
                                      </p:to>
                                    </p:set>
                                    <p:animEffect filter="fade" transition="in">
                                      <p:cBhvr additive="repl">
                                        <p:cTn id="552" dur="500"/>
                                        <p:tgtEl>
                                          <p:spTgt spid="629">
                                            <p:txEl>
                                              <p:pRg st="1" end="1"/>
                                            </p:txEl>
                                          </p:spTgt>
                                        </p:tgtEl>
                                      </p:cBhvr>
                                    </p:animEffect>
                                  </p:childTnLst>
                                </p:cTn>
                              </p:par>
                              <p:par>
                                <p:cTn id="553" nodeType="withEffect" fill="hold" presetClass="entr" presetID="10">
                                  <p:stCondLst>
                                    <p:cond delay="0"/>
                                  </p:stCondLst>
                                  <p:childTnLst>
                                    <p:set>
                                      <p:cBhvr>
                                        <p:cTn id="554" dur="1" fill="hold">
                                          <p:stCondLst>
                                            <p:cond delay="0"/>
                                          </p:stCondLst>
                                        </p:cTn>
                                        <p:tgtEl>
                                          <p:spTgt spid="629">
                                            <p:txEl>
                                              <p:pRg st="2" end="2"/>
                                            </p:txEl>
                                          </p:spTgt>
                                        </p:tgtEl>
                                        <p:attrNameLst>
                                          <p:attrName>style.visibility</p:attrName>
                                        </p:attrNameLst>
                                      </p:cBhvr>
                                      <p:to>
                                        <p:strVal val="visible"/>
                                      </p:to>
                                    </p:set>
                                    <p:animEffect filter="fade" transition="in">
                                      <p:cBhvr additive="repl">
                                        <p:cTn id="555" dur="500"/>
                                        <p:tgtEl>
                                          <p:spTgt spid="629">
                                            <p:txEl>
                                              <p:pRg st="2" end="2"/>
                                            </p:txEl>
                                          </p:spTgt>
                                        </p:tgtEl>
                                      </p:cBhvr>
                                    </p:animEffect>
                                  </p:childTnLst>
                                </p:cTn>
                              </p:par>
                            </p:childTnLst>
                          </p:cTn>
                        </p:par>
                      </p:childTnLst>
                    </p:cTn>
                  </p:par>
                  <p:par>
                    <p:cTn id="556" fill="hold">
                      <p:stCondLst>
                        <p:cond delay="indefinite"/>
                      </p:stCondLst>
                      <p:childTnLst>
                        <p:par>
                          <p:cTn id="557" fill="hold">
                            <p:stCondLst>
                              <p:cond delay="0"/>
                            </p:stCondLst>
                            <p:childTnLst>
                              <p:par>
                                <p:cTn id="558" nodeType="clickEffect" fill="hold" presetClass="entr" presetID="14" presetSubtype="10">
                                  <p:stCondLst>
                                    <p:cond delay="0"/>
                                  </p:stCondLst>
                                  <p:childTnLst>
                                    <p:set>
                                      <p:cBhvr>
                                        <p:cTn id="559" dur="1" fill="hold">
                                          <p:stCondLst>
                                            <p:cond delay="0"/>
                                          </p:stCondLst>
                                        </p:cTn>
                                        <p:tgtEl>
                                          <p:spTgt spid="629">
                                            <p:txEl>
                                              <p:pRg st="3" end="3"/>
                                            </p:txEl>
                                          </p:spTgt>
                                        </p:tgtEl>
                                        <p:attrNameLst>
                                          <p:attrName>style.visibility</p:attrName>
                                        </p:attrNameLst>
                                      </p:cBhvr>
                                      <p:to>
                                        <p:strVal val="visible"/>
                                      </p:to>
                                    </p:set>
                                    <p:animEffect filter="randombar(horizontal)" transition="in">
                                      <p:cBhvr additive="repl">
                                        <p:cTn id="560" dur="500"/>
                                        <p:tgtEl>
                                          <p:spTgt spid="629">
                                            <p:txEl>
                                              <p:pRg st="3" end="3"/>
                                            </p:txEl>
                                          </p:spTgt>
                                        </p:tgtEl>
                                      </p:cBhvr>
                                    </p:animEffect>
                                  </p:childTnLst>
                                </p:cTn>
                              </p:par>
                              <p:par>
                                <p:cTn id="561" nodeType="withEffect" fill="hold" presetClass="entr" presetID="14" presetSubtype="10">
                                  <p:stCondLst>
                                    <p:cond delay="0"/>
                                  </p:stCondLst>
                                  <p:childTnLst>
                                    <p:set>
                                      <p:cBhvr>
                                        <p:cTn id="562" dur="1" fill="hold">
                                          <p:stCondLst>
                                            <p:cond delay="0"/>
                                          </p:stCondLst>
                                        </p:cTn>
                                        <p:tgtEl>
                                          <p:spTgt spid="629">
                                            <p:txEl>
                                              <p:pRg st="4" end="4"/>
                                            </p:txEl>
                                          </p:spTgt>
                                        </p:tgtEl>
                                        <p:attrNameLst>
                                          <p:attrName>style.visibility</p:attrName>
                                        </p:attrNameLst>
                                      </p:cBhvr>
                                      <p:to>
                                        <p:strVal val="visible"/>
                                      </p:to>
                                    </p:set>
                                    <p:animEffect filter="randombar(horizontal)" transition="in">
                                      <p:cBhvr additive="repl">
                                        <p:cTn id="563" dur="500"/>
                                        <p:tgtEl>
                                          <p:spTgt spid="629">
                                            <p:txEl>
                                              <p:pRg st="4" end="4"/>
                                            </p:txEl>
                                          </p:spTgt>
                                        </p:tgtEl>
                                      </p:cBhvr>
                                    </p:animEffect>
                                  </p:childTnLst>
                                </p:cTn>
                              </p:par>
                              <p:par>
                                <p:cTn id="564" nodeType="withEffect" fill="hold" presetClass="entr" presetID="14" presetSubtype="10">
                                  <p:stCondLst>
                                    <p:cond delay="0"/>
                                  </p:stCondLst>
                                  <p:childTnLst>
                                    <p:set>
                                      <p:cBhvr>
                                        <p:cTn id="565" dur="1" fill="hold">
                                          <p:stCondLst>
                                            <p:cond delay="0"/>
                                          </p:stCondLst>
                                        </p:cTn>
                                        <p:tgtEl>
                                          <p:spTgt spid="629">
                                            <p:txEl>
                                              <p:pRg st="5" end="5"/>
                                            </p:txEl>
                                          </p:spTgt>
                                        </p:tgtEl>
                                        <p:attrNameLst>
                                          <p:attrName>style.visibility</p:attrName>
                                        </p:attrNameLst>
                                      </p:cBhvr>
                                      <p:to>
                                        <p:strVal val="visible"/>
                                      </p:to>
                                    </p:set>
                                    <p:animEffect filter="randombar(horizontal)" transition="in">
                                      <p:cBhvr additive="repl">
                                        <p:cTn id="566" dur="500"/>
                                        <p:tgtEl>
                                          <p:spTgt spid="629">
                                            <p:txEl>
                                              <p:pRg st="5" end="5"/>
                                            </p:txEl>
                                          </p:spTgt>
                                        </p:tgtEl>
                                      </p:cBhvr>
                                    </p:animEffect>
                                  </p:childTnLst>
                                </p:cTn>
                              </p:par>
                              <p:par>
                                <p:cTn id="567" nodeType="withEffect" fill="hold" presetClass="entr" presetID="14" presetSubtype="10">
                                  <p:stCondLst>
                                    <p:cond delay="0"/>
                                  </p:stCondLst>
                                  <p:childTnLst>
                                    <p:set>
                                      <p:cBhvr>
                                        <p:cTn id="568" dur="1" fill="hold">
                                          <p:stCondLst>
                                            <p:cond delay="0"/>
                                          </p:stCondLst>
                                        </p:cTn>
                                        <p:tgtEl>
                                          <p:spTgt spid="629">
                                            <p:txEl>
                                              <p:pRg st="6" end="6"/>
                                            </p:txEl>
                                          </p:spTgt>
                                        </p:tgtEl>
                                        <p:attrNameLst>
                                          <p:attrName>style.visibility</p:attrName>
                                        </p:attrNameLst>
                                      </p:cBhvr>
                                      <p:to>
                                        <p:strVal val="visible"/>
                                      </p:to>
                                    </p:set>
                                    <p:animEffect filter="randombar(horizontal)" transition="in">
                                      <p:cBhvr additive="repl">
                                        <p:cTn id="569" dur="500"/>
                                        <p:tgtEl>
                                          <p:spTgt spid="629">
                                            <p:txEl>
                                              <p:pRg st="6" end="6"/>
                                            </p:txEl>
                                          </p:spTgt>
                                        </p:tgtEl>
                                      </p:cBhvr>
                                    </p:animEffect>
                                  </p:childTnLst>
                                </p:cTn>
                              </p:par>
                              <p:par>
                                <p:cTn id="570" nodeType="withEffect" fill="hold" presetClass="entr" presetID="14" presetSubtype="10">
                                  <p:stCondLst>
                                    <p:cond delay="0"/>
                                  </p:stCondLst>
                                  <p:childTnLst>
                                    <p:set>
                                      <p:cBhvr>
                                        <p:cTn id="571" dur="1" fill="hold">
                                          <p:stCondLst>
                                            <p:cond delay="0"/>
                                          </p:stCondLst>
                                        </p:cTn>
                                        <p:tgtEl>
                                          <p:spTgt spid="629">
                                            <p:txEl>
                                              <p:pRg st="7" end="7"/>
                                            </p:txEl>
                                          </p:spTgt>
                                        </p:tgtEl>
                                        <p:attrNameLst>
                                          <p:attrName>style.visibility</p:attrName>
                                        </p:attrNameLst>
                                      </p:cBhvr>
                                      <p:to>
                                        <p:strVal val="visible"/>
                                      </p:to>
                                    </p:set>
                                    <p:animEffect filter="randombar(horizontal)" transition="in">
                                      <p:cBhvr additive="repl">
                                        <p:cTn id="572" dur="500"/>
                                        <p:tgtEl>
                                          <p:spTgt spid="629">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6"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I.2 Bộ nhớ ảo</a:t>
            </a:r>
            <a:endParaRPr b="0" lang="en-US" sz="3200" spc="-1" strike="noStrike">
              <a:latin typeface="Arial"/>
            </a:endParaRPr>
          </a:p>
        </p:txBody>
      </p:sp>
      <p:pic>
        <p:nvPicPr>
          <p:cNvPr id="407" name="Picture 3" descr=""/>
          <p:cNvPicPr/>
          <p:nvPr/>
        </p:nvPicPr>
        <p:blipFill>
          <a:blip r:embed="rId1"/>
          <a:stretch/>
        </p:blipFill>
        <p:spPr>
          <a:xfrm>
            <a:off x="633960" y="707040"/>
            <a:ext cx="6878880" cy="5451120"/>
          </a:xfrm>
          <a:prstGeom prst="rect">
            <a:avLst/>
          </a:prstGeom>
          <a:ln>
            <a:noFill/>
          </a:ln>
        </p:spPr>
      </p:pic>
      <p:sp>
        <p:nvSpPr>
          <p:cNvPr id="408" name="CustomShape 2"/>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Nhược điểm:</a:t>
            </a:r>
            <a:endParaRPr b="0" lang="en-US" sz="16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600" spc="-1" strike="noStrike">
                <a:solidFill>
                  <a:srgbClr val="000000"/>
                </a:solidFill>
                <a:latin typeface="Rockwell"/>
                <a:ea typeface="DejaVu Sans"/>
              </a:rPr>
              <a:t>Phần cứng hỗ trợ bộ nhớ ảo</a:t>
            </a:r>
            <a:endParaRPr b="0" lang="en-US" sz="16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600" spc="-1" strike="noStrike">
                <a:solidFill>
                  <a:srgbClr val="000000"/>
                </a:solidFill>
                <a:latin typeface="Rockwell"/>
                <a:ea typeface="DejaVu Sans"/>
              </a:rPr>
              <a:t>Sử dụng bộ nhớ ảo càng nhiểu, càng giảm tuổi thọ ổ cứng.</a:t>
            </a:r>
            <a:endParaRPr b="0" lang="en-US" sz="1600" spc="-1" strike="noStrike">
              <a:latin typeface="Arial"/>
            </a:endParaRPr>
          </a:p>
          <a:p>
            <a:pPr>
              <a:lnSpc>
                <a:spcPct val="100000"/>
              </a:lnSpc>
            </a:pPr>
            <a:endParaRPr b="0" lang="en-US" sz="1600" spc="-1" strike="noStrike">
              <a:latin typeface="Arial"/>
            </a:endParaRPr>
          </a:p>
        </p:txBody>
      </p:sp>
      <p:grpSp>
        <p:nvGrpSpPr>
          <p:cNvPr id="409" name="Group 3"/>
          <p:cNvGrpSpPr/>
          <p:nvPr/>
        </p:nvGrpSpPr>
        <p:grpSpPr>
          <a:xfrm>
            <a:off x="11401560" y="6229800"/>
            <a:ext cx="453960" cy="453960"/>
            <a:chOff x="11401560" y="6229800"/>
            <a:chExt cx="453960" cy="453960"/>
          </a:xfrm>
        </p:grpSpPr>
        <p:sp>
          <p:nvSpPr>
            <p:cNvPr id="410"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11"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12"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5BD2CCB0-B0BF-4FB2-9EBE-5D59B390BAA1}"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randomBar dir="vert"/>
  </p:transition>
  <p:timing>
    <p:tnLst>
      <p:par>
        <p:cTn id="68" dur="indefinite" restart="never" nodeType="tmRoot">
          <p:childTnLst>
            <p:seq>
              <p:cTn id="69" dur="indefinite" nodeType="mainSeq">
                <p:childTnLst>
                  <p:par>
                    <p:cTn id="70" fill="hold">
                      <p:stCondLst>
                        <p:cond delay="indefinite"/>
                      </p:stCondLst>
                      <p:childTnLst>
                        <p:par>
                          <p:cTn id="71" fill="hold">
                            <p:stCondLst>
                              <p:cond delay="0"/>
                            </p:stCondLst>
                            <p:childTnLst>
                              <p:par>
                                <p:cTn id="72" nodeType="clickEffect" fill="hold" presetClass="entr" presetID="53" presetSubtype="16">
                                  <p:stCondLst>
                                    <p:cond delay="0"/>
                                  </p:stCondLst>
                                  <p:childTnLst>
                                    <p:set>
                                      <p:cBhvr>
                                        <p:cTn id="73" dur="1" fill="hold">
                                          <p:stCondLst>
                                            <p:cond delay="0"/>
                                          </p:stCondLst>
                                        </p:cTn>
                                        <p:tgtEl>
                                          <p:spTgt spid="407"/>
                                        </p:tgtEl>
                                        <p:attrNameLst>
                                          <p:attrName>style.visibility</p:attrName>
                                        </p:attrNameLst>
                                      </p:cBhvr>
                                      <p:to>
                                        <p:strVal val="visible"/>
                                      </p:to>
                                    </p:set>
                                    <p:anim calcmode="lin" valueType="num">
                                      <p:cBhvr additive="repl">
                                        <p:cTn id="74" dur="500" fill="hold"/>
                                        <p:tgtEl>
                                          <p:spTgt spid="407"/>
                                        </p:tgtEl>
                                        <p:attrNameLst>
                                          <p:attrName>ppt_w</p:attrName>
                                        </p:attrNameLst>
                                      </p:cBhvr>
                                      <p:tavLst>
                                        <p:tav tm="0">
                                          <p:val>
                                            <p:fltVal val="0"/>
                                          </p:val>
                                        </p:tav>
                                        <p:tav tm="100000">
                                          <p:val>
                                            <p:strVal val="#ppt_w"/>
                                          </p:val>
                                        </p:tav>
                                      </p:tavLst>
                                    </p:anim>
                                    <p:anim calcmode="lin" valueType="num">
                                      <p:cBhvr additive="repl">
                                        <p:cTn id="75" dur="500" fill="hold"/>
                                        <p:tgtEl>
                                          <p:spTgt spid="407"/>
                                        </p:tgtEl>
                                        <p:attrNameLst>
                                          <p:attrName>ppt_h</p:attrName>
                                        </p:attrNameLst>
                                      </p:cBhvr>
                                      <p:tavLst>
                                        <p:tav tm="0">
                                          <p:val>
                                            <p:fltVal val="0"/>
                                          </p:val>
                                        </p:tav>
                                        <p:tav tm="100000">
                                          <p:val>
                                            <p:strVal val="#ppt_h"/>
                                          </p:val>
                                        </p:tav>
                                      </p:tavLst>
                                    </p:anim>
                                    <p:animEffect filter="fade" transition="in">
                                      <p:cBhvr additive="repl">
                                        <p:cTn id="76"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1"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32"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II.2.4.2 Optional Header</a:t>
            </a:r>
            <a:endParaRPr b="0" lang="en-US" sz="3200" spc="-1" strike="noStrike">
              <a:latin typeface="Arial"/>
            </a:endParaRPr>
          </a:p>
        </p:txBody>
      </p:sp>
      <p:pic>
        <p:nvPicPr>
          <p:cNvPr id="633" name="Content Placeholder 3" descr=""/>
          <p:cNvPicPr/>
          <p:nvPr/>
        </p:nvPicPr>
        <p:blipFill>
          <a:blip r:embed="rId2"/>
          <a:stretch/>
        </p:blipFill>
        <p:spPr>
          <a:xfrm>
            <a:off x="633960" y="1506960"/>
            <a:ext cx="6878880" cy="3850920"/>
          </a:xfrm>
          <a:prstGeom prst="rect">
            <a:avLst/>
          </a:prstGeom>
          <a:ln>
            <a:noFill/>
          </a:ln>
        </p:spPr>
      </p:pic>
      <p:sp>
        <p:nvSpPr>
          <p:cNvPr id="634" name="CustomShape 3"/>
          <p:cNvSpPr/>
          <p:nvPr/>
        </p:nvSpPr>
        <p:spPr>
          <a:xfrm>
            <a:off x="8156520" y="2121480"/>
            <a:ext cx="3540960" cy="4047480"/>
          </a:xfrm>
          <a:prstGeom prst="rect">
            <a:avLst/>
          </a:prstGeom>
          <a:noFill/>
          <a:ln>
            <a:noFill/>
          </a:ln>
        </p:spPr>
        <p:style>
          <a:lnRef idx="0"/>
          <a:fillRef idx="0"/>
          <a:effectRef idx="0"/>
          <a:fontRef idx="minor"/>
        </p:style>
      </p:sp>
      <p:grpSp>
        <p:nvGrpSpPr>
          <p:cNvPr id="635" name="Group 4"/>
          <p:cNvGrpSpPr/>
          <p:nvPr/>
        </p:nvGrpSpPr>
        <p:grpSpPr>
          <a:xfrm>
            <a:off x="11401560" y="6229800"/>
            <a:ext cx="453960" cy="453960"/>
            <a:chOff x="11401560" y="6229800"/>
            <a:chExt cx="453960" cy="453960"/>
          </a:xfrm>
        </p:grpSpPr>
        <p:sp>
          <p:nvSpPr>
            <p:cNvPr id="636"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37"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38"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2DC65904-8755-4859-B378-329833D02F99}"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prism isInverted="true"/>
      </p:transition>
    </mc:Choice>
    <mc:Fallback>
      <p:transition spd="slow">
        <p:fade/>
      </p:transition>
    </mc:Fallback>
  </mc:AlternateContent>
  <p:timing>
    <p:tnLst>
      <p:par>
        <p:cTn id="573" dur="indefinite" restart="never" nodeType="tmRoot">
          <p:childTnLst>
            <p:seq>
              <p:cTn id="574" dur="indefinite" nodeType="mainSeq">
                <p:childTnLst>
                  <p:par>
                    <p:cTn id="575" fill="hold">
                      <p:stCondLst>
                        <p:cond delay="indefinite"/>
                      </p:stCondLst>
                      <p:childTnLst>
                        <p:par>
                          <p:cTn id="576" fill="hold">
                            <p:stCondLst>
                              <p:cond delay="0"/>
                            </p:stCondLst>
                            <p:childTnLst>
                              <p:par>
                                <p:cTn id="577" nodeType="clickEffect" fill="hold" presetClass="entr" presetID="16" presetSubtype="21">
                                  <p:stCondLst>
                                    <p:cond delay="0"/>
                                  </p:stCondLst>
                                  <p:childTnLst>
                                    <p:set>
                                      <p:cBhvr>
                                        <p:cTn id="578" dur="1" fill="hold">
                                          <p:stCondLst>
                                            <p:cond delay="0"/>
                                          </p:stCondLst>
                                        </p:cTn>
                                        <p:tgtEl>
                                          <p:spTgt spid="632"/>
                                        </p:tgtEl>
                                        <p:attrNameLst>
                                          <p:attrName>style.visibility</p:attrName>
                                        </p:attrNameLst>
                                      </p:cBhvr>
                                      <p:to>
                                        <p:strVal val="visible"/>
                                      </p:to>
                                    </p:set>
                                    <p:animEffect filter="barn(inVertical)" transition="in">
                                      <p:cBhvr additive="repl">
                                        <p:cTn id="579" dur="500"/>
                                        <p:tgtEl>
                                          <p:spTgt spid="632"/>
                                        </p:tgtEl>
                                      </p:cBhvr>
                                    </p:animEffect>
                                  </p:childTnLst>
                                </p:cTn>
                              </p:par>
                            </p:childTnLst>
                          </p:cTn>
                        </p:par>
                      </p:childTnLst>
                    </p:cTn>
                  </p:par>
                  <p:par>
                    <p:cTn id="580" fill="hold">
                      <p:stCondLst>
                        <p:cond delay="indefinite"/>
                      </p:stCondLst>
                      <p:childTnLst>
                        <p:par>
                          <p:cTn id="581" fill="hold">
                            <p:stCondLst>
                              <p:cond delay="0"/>
                            </p:stCondLst>
                            <p:childTnLst>
                              <p:par>
                                <p:cTn id="582" nodeType="clickEffect" fill="hold" presetClass="entr" presetID="42">
                                  <p:stCondLst>
                                    <p:cond delay="0"/>
                                  </p:stCondLst>
                                  <p:childTnLst>
                                    <p:set>
                                      <p:cBhvr>
                                        <p:cTn id="583" dur="1" fill="hold">
                                          <p:stCondLst>
                                            <p:cond delay="0"/>
                                          </p:stCondLst>
                                        </p:cTn>
                                        <p:tgtEl>
                                          <p:spTgt spid="633"/>
                                        </p:tgtEl>
                                        <p:attrNameLst>
                                          <p:attrName>style.visibility</p:attrName>
                                        </p:attrNameLst>
                                      </p:cBhvr>
                                      <p:to>
                                        <p:strVal val="visible"/>
                                      </p:to>
                                    </p:set>
                                    <p:animEffect filter="fade" transition="in">
                                      <p:cBhvr additive="repl">
                                        <p:cTn id="584" dur="1000"/>
                                        <p:tgtEl>
                                          <p:spTgt spid="633"/>
                                        </p:tgtEl>
                                      </p:cBhvr>
                                    </p:animEffect>
                                    <p:anim calcmode="lin" valueType="num">
                                      <p:cBhvr additive="repl">
                                        <p:cTn id="585" dur="1000" fill="hold"/>
                                        <p:tgtEl>
                                          <p:spTgt spid="633"/>
                                        </p:tgtEl>
                                        <p:attrNameLst>
                                          <p:attrName>ppt_x</p:attrName>
                                        </p:attrNameLst>
                                      </p:cBhvr>
                                      <p:tavLst>
                                        <p:tav tm="0">
                                          <p:val>
                                            <p:strVal val="#ppt_x"/>
                                          </p:val>
                                        </p:tav>
                                        <p:tav tm="100000">
                                          <p:val>
                                            <p:strVal val="#ppt_x"/>
                                          </p:val>
                                        </p:tav>
                                      </p:tavLst>
                                    </p:anim>
                                    <p:anim calcmode="lin" valueType="num">
                                      <p:cBhvr additive="repl">
                                        <p:cTn id="586" dur="1000" fill="hold"/>
                                        <p:tgtEl>
                                          <p:spTgt spid="6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39"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40"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000" spc="-1" strike="noStrike" cap="all">
                <a:solidFill>
                  <a:srgbClr val="0070c0"/>
                </a:solidFill>
                <a:latin typeface="Rockwell Condensed"/>
                <a:ea typeface="DejaVu Sans"/>
              </a:rPr>
              <a:t>II.2.4.2 Optional Header - </a:t>
            </a:r>
            <a:r>
              <a:rPr b="1" lang="en-US" sz="3000" spc="-1" strike="noStrike" cap="all">
                <a:solidFill>
                  <a:srgbClr val="0070c0"/>
                </a:solidFill>
                <a:latin typeface="Rockwell Condensed"/>
                <a:ea typeface="DejaVu Sans"/>
              </a:rPr>
              <a:t>Data Directories</a:t>
            </a:r>
            <a:br/>
            <a:endParaRPr b="0" lang="en-US" sz="3000" spc="-1" strike="noStrike">
              <a:latin typeface="Arial"/>
            </a:endParaRPr>
          </a:p>
        </p:txBody>
      </p:sp>
      <p:pic>
        <p:nvPicPr>
          <p:cNvPr id="641" name="Content Placeholder 3" descr=""/>
          <p:cNvPicPr/>
          <p:nvPr/>
        </p:nvPicPr>
        <p:blipFill>
          <a:blip r:embed="rId2"/>
          <a:stretch/>
        </p:blipFill>
        <p:spPr>
          <a:xfrm>
            <a:off x="1829880" y="640080"/>
            <a:ext cx="4487040" cy="5585040"/>
          </a:xfrm>
          <a:prstGeom prst="rect">
            <a:avLst/>
          </a:prstGeom>
          <a:ln>
            <a:noFill/>
          </a:ln>
        </p:spPr>
      </p:pic>
      <p:sp>
        <p:nvSpPr>
          <p:cNvPr id="642"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DataDirectory: là một mảng gồm 16 cấu trúc IMAGE_DATA_DIRECTORY, mỗi cấu trúc liên quan tới 1 cấu trúc dữ liệu trong PE file.</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Hiện tại 11 trong số đó còn được sử dụng.</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Cứ mỗi 8 bytes thì mỗi phần lại liên quan tới một cấu trúc qua trọng trong file PE, mỗi mảng tham chiếu tới một mục đã được định nghĩa trước.</a:t>
            </a:r>
            <a:endParaRPr b="0" lang="en-US" sz="1600" spc="-1" strike="noStrike">
              <a:latin typeface="Arial"/>
            </a:endParaRPr>
          </a:p>
          <a:p>
            <a:pPr>
              <a:lnSpc>
                <a:spcPct val="90000"/>
              </a:lnSpc>
              <a:spcBef>
                <a:spcPts val="1199"/>
              </a:spcBef>
            </a:pPr>
            <a:endParaRPr b="0" lang="en-US" sz="1600" spc="-1" strike="noStrike">
              <a:latin typeface="Arial"/>
            </a:endParaRPr>
          </a:p>
        </p:txBody>
      </p:sp>
      <p:grpSp>
        <p:nvGrpSpPr>
          <p:cNvPr id="643" name="Group 4"/>
          <p:cNvGrpSpPr/>
          <p:nvPr/>
        </p:nvGrpSpPr>
        <p:grpSpPr>
          <a:xfrm>
            <a:off x="11401560" y="6229800"/>
            <a:ext cx="453960" cy="453960"/>
            <a:chOff x="11401560" y="6229800"/>
            <a:chExt cx="453960" cy="453960"/>
          </a:xfrm>
        </p:grpSpPr>
        <p:sp>
          <p:nvSpPr>
            <p:cNvPr id="644"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45"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46"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B572D23F-0A41-4167-A7B0-3570978D1459}"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comb dir="horz"/>
  </p:transition>
  <p:timing>
    <p:tnLst>
      <p:par>
        <p:cTn id="587" dur="indefinite" restart="never" nodeType="tmRoot">
          <p:childTnLst>
            <p:seq>
              <p:cTn id="588" dur="indefinite" nodeType="mainSeq">
                <p:childTnLst>
                  <p:par>
                    <p:cTn id="589" fill="hold">
                      <p:stCondLst>
                        <p:cond delay="indefinite"/>
                      </p:stCondLst>
                      <p:childTnLst>
                        <p:par>
                          <p:cTn id="590" fill="hold">
                            <p:stCondLst>
                              <p:cond delay="0"/>
                            </p:stCondLst>
                            <p:childTnLst>
                              <p:par>
                                <p:cTn id="591" nodeType="clickEffect" fill="hold" presetClass="entr" presetID="26">
                                  <p:stCondLst>
                                    <p:cond delay="0"/>
                                  </p:stCondLst>
                                  <p:childTnLst>
                                    <p:set>
                                      <p:cBhvr>
                                        <p:cTn id="592" dur="1" fill="hold">
                                          <p:stCondLst>
                                            <p:cond delay="0"/>
                                          </p:stCondLst>
                                        </p:cTn>
                                        <p:tgtEl>
                                          <p:spTgt spid="640"/>
                                        </p:tgtEl>
                                        <p:attrNameLst>
                                          <p:attrName>style.visibility</p:attrName>
                                        </p:attrNameLst>
                                      </p:cBhvr>
                                      <p:to>
                                        <p:strVal val="visible"/>
                                      </p:to>
                                    </p:set>
                                    <p:animEffect filter="wipe(down)" transition="in">
                                      <p:cBhvr additive="repl">
                                        <p:cTn id="593" dur="580">
                                          <p:stCondLst>
                                            <p:cond delay="0"/>
                                          </p:stCondLst>
                                        </p:cTn>
                                        <p:tgtEl>
                                          <p:spTgt spid="640"/>
                                        </p:tgtEl>
                                      </p:cBhvr>
                                    </p:animEffect>
                                    <p:anim calcmode="lin" valueType="num">
                                      <p:cBhvr additive="repl">
                                        <p:cTn id="594" dur="1822">
                                          <p:stCondLst>
                                            <p:cond delay="0"/>
                                          </p:stCondLst>
                                        </p:cTn>
                                        <p:tgtEl>
                                          <p:spTgt spid="640"/>
                                        </p:tgtEl>
                                        <p:attrNameLst>
                                          <p:attrName>ppt_x</p:attrName>
                                        </p:attrNameLst>
                                      </p:cBhvr>
                                      <p:tavLst>
                                        <p:tav tm="0">
                                          <p:val>
                                            <p:strVal val="#ppt_x-0.25"/>
                                          </p:val>
                                        </p:tav>
                                        <p:tav tm="100000">
                                          <p:val>
                                            <p:strVal val="#ppt_x"/>
                                          </p:val>
                                        </p:tav>
                                      </p:tavLst>
                                    </p:anim>
                                    <p:anim calcmode="lin" valueType="num">
                                      <p:cBhvr additive="repl">
                                        <p:cTn id="595" dur="664">
                                          <p:stCondLst>
                                            <p:cond delay="0"/>
                                          </p:stCondLst>
                                        </p:cTn>
                                        <p:tgtEl>
                                          <p:spTgt spid="640"/>
                                        </p:tgtEl>
                                        <p:attrNameLst>
                                          <p:attrName>ppt_y</p:attrName>
                                        </p:attrNameLst>
                                      </p:cBhvr>
                                      <p:tavLst>
                                        <p:tav tm="0">
                                          <p:val>
                                            <p:fltVal val="0.5"/>
                                          </p:val>
                                        </p:tav>
                                        <p:tav tm="100000">
                                          <p:val>
                                            <p:fltVal val="1"/>
                                          </p:val>
                                        </p:tav>
                                      </p:tavLst>
                                    </p:anim>
                                    <p:anim calcmode="lin" valueType="num">
                                      <p:cBhvr additive="repl">
                                        <p:cTn id="596" dur="664">
                                          <p:stCondLst>
                                            <p:cond delay="664"/>
                                          </p:stCondLst>
                                        </p:cTn>
                                        <p:tgtEl>
                                          <p:spTgt spid="640"/>
                                        </p:tgtEl>
                                        <p:attrNameLst>
                                          <p:attrName>ppt_y</p:attrName>
                                        </p:attrNameLst>
                                      </p:cBhvr>
                                      <p:tavLst>
                                        <p:tav tm="0">
                                          <p:val>
                                            <p:fltVal val="0"/>
                                          </p:val>
                                        </p:tav>
                                        <p:tav tm="100000">
                                          <p:val>
                                            <p:fltVal val="1"/>
                                          </p:val>
                                        </p:tav>
                                      </p:tavLst>
                                    </p:anim>
                                    <p:anim calcmode="lin" valueType="num">
                                      <p:cBhvr additive="repl">
                                        <p:cTn id="597" dur="332">
                                          <p:stCondLst>
                                            <p:cond delay="1324"/>
                                          </p:stCondLst>
                                        </p:cTn>
                                        <p:tgtEl>
                                          <p:spTgt spid="640"/>
                                        </p:tgtEl>
                                        <p:attrNameLst>
                                          <p:attrName>ppt_y</p:attrName>
                                        </p:attrNameLst>
                                      </p:cBhvr>
                                      <p:tavLst>
                                        <p:tav tm="0">
                                          <p:val>
                                            <p:fltVal val="0"/>
                                          </p:val>
                                        </p:tav>
                                        <p:tav tm="100000">
                                          <p:val>
                                            <p:fltVal val="1"/>
                                          </p:val>
                                        </p:tav>
                                      </p:tavLst>
                                    </p:anim>
                                    <p:anim calcmode="lin" valueType="num">
                                      <p:cBhvr additive="repl">
                                        <p:cTn id="598" dur="164">
                                          <p:stCondLst>
                                            <p:cond delay="1656"/>
                                          </p:stCondLst>
                                        </p:cTn>
                                        <p:tgtEl>
                                          <p:spTgt spid="640"/>
                                        </p:tgtEl>
                                        <p:attrNameLst>
                                          <p:attrName>ppt_y</p:attrName>
                                        </p:attrNameLst>
                                      </p:cBhvr>
                                      <p:tavLst>
                                        <p:tav tm="0">
                                          <p:val>
                                            <p:fltVal val="0"/>
                                          </p:val>
                                        </p:tav>
                                        <p:tav tm="100000">
                                          <p:val>
                                            <p:fltVal val="1"/>
                                          </p:val>
                                        </p:tav>
                                      </p:tavLst>
                                    </p:anim>
                                  </p:childTnLst>
                                </p:cTn>
                              </p:par>
                            </p:childTnLst>
                          </p:cTn>
                        </p:par>
                      </p:childTnLst>
                    </p:cTn>
                  </p:par>
                  <p:par>
                    <p:cTn id="599" fill="hold">
                      <p:stCondLst>
                        <p:cond delay="indefinite"/>
                      </p:stCondLst>
                      <p:childTnLst>
                        <p:par>
                          <p:cTn id="600" fill="hold">
                            <p:stCondLst>
                              <p:cond delay="0"/>
                            </p:stCondLst>
                            <p:childTnLst>
                              <p:par>
                                <p:cTn id="601" nodeType="clickEffect" fill="hold" presetClass="entr" presetID="16" presetSubtype="21">
                                  <p:stCondLst>
                                    <p:cond delay="0"/>
                                  </p:stCondLst>
                                  <p:childTnLst>
                                    <p:set>
                                      <p:cBhvr>
                                        <p:cTn id="602" dur="1" fill="hold">
                                          <p:stCondLst>
                                            <p:cond delay="0"/>
                                          </p:stCondLst>
                                        </p:cTn>
                                        <p:tgtEl>
                                          <p:spTgt spid="642">
                                            <p:txEl>
                                              <p:pRg st="0" end="0"/>
                                            </p:txEl>
                                          </p:spTgt>
                                        </p:tgtEl>
                                        <p:attrNameLst>
                                          <p:attrName>style.visibility</p:attrName>
                                        </p:attrNameLst>
                                      </p:cBhvr>
                                      <p:to>
                                        <p:strVal val="visible"/>
                                      </p:to>
                                    </p:set>
                                    <p:animEffect filter="barn(inVertical)" transition="in">
                                      <p:cBhvr additive="repl">
                                        <p:cTn id="603" dur="500"/>
                                        <p:tgtEl>
                                          <p:spTgt spid="642">
                                            <p:txEl>
                                              <p:pRg st="0" end="0"/>
                                            </p:txEl>
                                          </p:spTgt>
                                        </p:tgtEl>
                                      </p:cBhvr>
                                    </p:animEffect>
                                  </p:childTnLst>
                                </p:cTn>
                              </p:par>
                              <p:par>
                                <p:cTn id="604" nodeType="withEffect" fill="hold" presetClass="entr" presetID="16" presetSubtype="21">
                                  <p:stCondLst>
                                    <p:cond delay="0"/>
                                  </p:stCondLst>
                                  <p:childTnLst>
                                    <p:set>
                                      <p:cBhvr>
                                        <p:cTn id="605" dur="1" fill="hold">
                                          <p:stCondLst>
                                            <p:cond delay="0"/>
                                          </p:stCondLst>
                                        </p:cTn>
                                        <p:tgtEl>
                                          <p:spTgt spid="642">
                                            <p:txEl>
                                              <p:pRg st="1" end="1"/>
                                            </p:txEl>
                                          </p:spTgt>
                                        </p:tgtEl>
                                        <p:attrNameLst>
                                          <p:attrName>style.visibility</p:attrName>
                                        </p:attrNameLst>
                                      </p:cBhvr>
                                      <p:to>
                                        <p:strVal val="visible"/>
                                      </p:to>
                                    </p:set>
                                    <p:animEffect filter="barn(inVertical)" transition="in">
                                      <p:cBhvr additive="repl">
                                        <p:cTn id="606" dur="500"/>
                                        <p:tgtEl>
                                          <p:spTgt spid="642">
                                            <p:txEl>
                                              <p:pRg st="1" end="1"/>
                                            </p:txEl>
                                          </p:spTgt>
                                        </p:tgtEl>
                                      </p:cBhvr>
                                    </p:animEffect>
                                  </p:childTnLst>
                                </p:cTn>
                              </p:par>
                              <p:par>
                                <p:cTn id="607" nodeType="withEffect" fill="hold" presetClass="entr" presetID="16" presetSubtype="21">
                                  <p:stCondLst>
                                    <p:cond delay="0"/>
                                  </p:stCondLst>
                                  <p:childTnLst>
                                    <p:set>
                                      <p:cBhvr>
                                        <p:cTn id="608" dur="1" fill="hold">
                                          <p:stCondLst>
                                            <p:cond delay="0"/>
                                          </p:stCondLst>
                                        </p:cTn>
                                        <p:tgtEl>
                                          <p:spTgt spid="642">
                                            <p:txEl>
                                              <p:pRg st="2" end="2"/>
                                            </p:txEl>
                                          </p:spTgt>
                                        </p:tgtEl>
                                        <p:attrNameLst>
                                          <p:attrName>style.visibility</p:attrName>
                                        </p:attrNameLst>
                                      </p:cBhvr>
                                      <p:to>
                                        <p:strVal val="visible"/>
                                      </p:to>
                                    </p:set>
                                    <p:animEffect filter="barn(inVertical)" transition="in">
                                      <p:cBhvr additive="repl">
                                        <p:cTn id="609" dur="500"/>
                                        <p:tgtEl>
                                          <p:spTgt spid="642">
                                            <p:txEl>
                                              <p:pRg st="2" end="2"/>
                                            </p:txEl>
                                          </p:spTgt>
                                        </p:tgtEl>
                                      </p:cBhvr>
                                    </p:animEffect>
                                  </p:childTnLst>
                                </p:cTn>
                              </p:par>
                            </p:childTnLst>
                          </p:cTn>
                        </p:par>
                      </p:childTnLst>
                    </p:cTn>
                  </p:par>
                  <p:par>
                    <p:cTn id="610" fill="hold">
                      <p:stCondLst>
                        <p:cond delay="indefinite"/>
                      </p:stCondLst>
                      <p:childTnLst>
                        <p:par>
                          <p:cTn id="611" fill="hold">
                            <p:stCondLst>
                              <p:cond delay="0"/>
                            </p:stCondLst>
                            <p:childTnLst>
                              <p:par>
                                <p:cTn id="612" nodeType="clickEffect" fill="hold" presetClass="entr" presetID="31">
                                  <p:stCondLst>
                                    <p:cond delay="0"/>
                                  </p:stCondLst>
                                  <p:childTnLst>
                                    <p:set>
                                      <p:cBhvr>
                                        <p:cTn id="613" dur="1" fill="hold">
                                          <p:stCondLst>
                                            <p:cond delay="0"/>
                                          </p:stCondLst>
                                        </p:cTn>
                                        <p:tgtEl>
                                          <p:spTgt spid="641"/>
                                        </p:tgtEl>
                                        <p:attrNameLst>
                                          <p:attrName>style.visibility</p:attrName>
                                        </p:attrNameLst>
                                      </p:cBhvr>
                                      <p:to>
                                        <p:strVal val="visible"/>
                                      </p:to>
                                    </p:set>
                                    <p:anim calcmode="lin" valueType="num">
                                      <p:cBhvr additive="repl">
                                        <p:cTn id="614" dur="1000" fill="hold"/>
                                        <p:tgtEl>
                                          <p:spTgt spid="641"/>
                                        </p:tgtEl>
                                        <p:attrNameLst>
                                          <p:attrName>ppt_w</p:attrName>
                                        </p:attrNameLst>
                                      </p:cBhvr>
                                      <p:tavLst>
                                        <p:tav tm="0">
                                          <p:val>
                                            <p:fltVal val="0"/>
                                          </p:val>
                                        </p:tav>
                                        <p:tav tm="100000">
                                          <p:val>
                                            <p:strVal val="#ppt_w"/>
                                          </p:val>
                                        </p:tav>
                                      </p:tavLst>
                                    </p:anim>
                                    <p:anim calcmode="lin" valueType="num">
                                      <p:cBhvr additive="repl">
                                        <p:cTn id="615" dur="1000" fill="hold"/>
                                        <p:tgtEl>
                                          <p:spTgt spid="641"/>
                                        </p:tgtEl>
                                        <p:attrNameLst>
                                          <p:attrName>ppt_h</p:attrName>
                                        </p:attrNameLst>
                                      </p:cBhvr>
                                      <p:tavLst>
                                        <p:tav tm="0">
                                          <p:val>
                                            <p:fltVal val="0"/>
                                          </p:val>
                                        </p:tav>
                                        <p:tav tm="100000">
                                          <p:val>
                                            <p:strVal val="#ppt_h"/>
                                          </p:val>
                                        </p:tav>
                                      </p:tavLst>
                                    </p:anim>
                                    <p:anim calcmode="lin" valueType="num">
                                      <p:cBhvr additive="repl">
                                        <p:cTn id="616" dur="1000" fill="hold"/>
                                        <p:tgtEl>
                                          <p:spTgt spid="641"/>
                                        </p:tgtEl>
                                        <p:attrNameLst>
                                          <p:attrName>r</p:attrName>
                                        </p:attrNameLst>
                                      </p:cBhvr>
                                      <p:tavLst>
                                        <p:tav tm="0">
                                          <p:val>
                                            <p:strVal val="90"/>
                                          </p:val>
                                        </p:tav>
                                        <p:tav tm="100000">
                                          <p:val>
                                            <p:strVal val="0"/>
                                          </p:val>
                                        </p:tav>
                                      </p:tavLst>
                                    </p:anim>
                                    <p:animEffect filter="fade" transition="in">
                                      <p:cBhvr additive="repl">
                                        <p:cTn id="617" dur="1000"/>
                                        <p:tgtEl>
                                          <p:spTgt spid="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7" name="CustomShape 1"/>
          <p:cNvSpPr/>
          <p:nvPr/>
        </p:nvSpPr>
        <p:spPr>
          <a:xfrm>
            <a:off x="1066680" y="451188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II.2.4.2 Optional Header - </a:t>
            </a:r>
            <a:r>
              <a:rPr b="1" lang="en-US" sz="5400" spc="-1" strike="noStrike" cap="all">
                <a:solidFill>
                  <a:srgbClr val="0070c0"/>
                </a:solidFill>
                <a:latin typeface="Rockwell Condensed"/>
                <a:ea typeface="DejaVu Sans"/>
              </a:rPr>
              <a:t>Data Directories</a:t>
            </a:r>
            <a:endParaRPr b="0" lang="en-US" sz="5400" spc="-1" strike="noStrike">
              <a:latin typeface="Arial"/>
            </a:endParaRPr>
          </a:p>
        </p:txBody>
      </p:sp>
      <p:pic>
        <p:nvPicPr>
          <p:cNvPr id="648" name="Picture 3" descr=""/>
          <p:cNvPicPr/>
          <p:nvPr/>
        </p:nvPicPr>
        <p:blipFill>
          <a:blip r:embed="rId1"/>
          <a:stretch/>
        </p:blipFill>
        <p:spPr>
          <a:xfrm>
            <a:off x="1088280" y="1434960"/>
            <a:ext cx="6132240" cy="1870920"/>
          </a:xfrm>
          <a:prstGeom prst="rect">
            <a:avLst/>
          </a:prstGeom>
          <a:ln>
            <a:noFill/>
          </a:ln>
        </p:spPr>
      </p:pic>
      <p:sp>
        <p:nvSpPr>
          <p:cNvPr id="649" name="CustomShape 2"/>
          <p:cNvSpPr/>
          <p:nvPr/>
        </p:nvSpPr>
        <p:spPr>
          <a:xfrm>
            <a:off x="7534800" y="1434960"/>
            <a:ext cx="4071600" cy="338256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Cấu trúc của Data Directory có 2 thành phần gồm thông tin và kích thước của cấu trúc dữ liệu.</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VirtualAddress là một địa chỉ ảo tương đối của cấu trúc dữ liệu.</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Size bao gồm kích thước theo bytes của cấu trúc dữ liệu.</a:t>
            </a:r>
            <a:endParaRPr b="0" lang="en-US" sz="1800" spc="-1" strike="noStrike">
              <a:latin typeface="Arial"/>
            </a:endParaRPr>
          </a:p>
        </p:txBody>
      </p:sp>
      <p:sp>
        <p:nvSpPr>
          <p:cNvPr id="650" name="CustomShape 3"/>
          <p:cNvSpPr/>
          <p:nvPr/>
        </p:nvSpPr>
        <p:spPr>
          <a:xfrm>
            <a:off x="1066680" y="4431240"/>
            <a:ext cx="10055160" cy="7740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51"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DFEC500B-EAE7-48F7-8471-6450B9369C8B}"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prism/>
      </p:transition>
    </mc:Choice>
    <mc:Fallback>
      <p:transition spd="slow">
        <p:fade/>
      </p:transition>
    </mc:Fallback>
  </mc:AlternateContent>
  <p:timing>
    <p:tnLst>
      <p:par>
        <p:cTn id="618" dur="indefinite" restart="never" nodeType="tmRoot">
          <p:childTnLst>
            <p:seq>
              <p:cTn id="619" dur="indefinite" nodeType="mainSeq">
                <p:childTnLst>
                  <p:par>
                    <p:cTn id="620" fill="hold">
                      <p:stCondLst>
                        <p:cond delay="indefinite"/>
                      </p:stCondLst>
                      <p:childTnLst>
                        <p:par>
                          <p:cTn id="621" fill="hold">
                            <p:stCondLst>
                              <p:cond delay="0"/>
                            </p:stCondLst>
                            <p:childTnLst>
                              <p:par>
                                <p:cTn id="622" nodeType="clickEffect" fill="hold" presetClass="entr" presetID="42">
                                  <p:stCondLst>
                                    <p:cond delay="0"/>
                                  </p:stCondLst>
                                  <p:childTnLst>
                                    <p:set>
                                      <p:cBhvr>
                                        <p:cTn id="623" dur="1" fill="hold">
                                          <p:stCondLst>
                                            <p:cond delay="0"/>
                                          </p:stCondLst>
                                        </p:cTn>
                                        <p:tgtEl>
                                          <p:spTgt spid="647"/>
                                        </p:tgtEl>
                                        <p:attrNameLst>
                                          <p:attrName>style.visibility</p:attrName>
                                        </p:attrNameLst>
                                      </p:cBhvr>
                                      <p:to>
                                        <p:strVal val="visible"/>
                                      </p:to>
                                    </p:set>
                                    <p:animEffect filter="fade" transition="in">
                                      <p:cBhvr additive="repl">
                                        <p:cTn id="624" dur="1000"/>
                                        <p:tgtEl>
                                          <p:spTgt spid="647"/>
                                        </p:tgtEl>
                                      </p:cBhvr>
                                    </p:animEffect>
                                    <p:anim calcmode="lin" valueType="num">
                                      <p:cBhvr additive="repl">
                                        <p:cTn id="625" dur="1000" fill="hold"/>
                                        <p:tgtEl>
                                          <p:spTgt spid="647"/>
                                        </p:tgtEl>
                                        <p:attrNameLst>
                                          <p:attrName>ppt_x</p:attrName>
                                        </p:attrNameLst>
                                      </p:cBhvr>
                                      <p:tavLst>
                                        <p:tav tm="0">
                                          <p:val>
                                            <p:strVal val="#ppt_x"/>
                                          </p:val>
                                        </p:tav>
                                        <p:tav tm="100000">
                                          <p:val>
                                            <p:strVal val="#ppt_x"/>
                                          </p:val>
                                        </p:tav>
                                      </p:tavLst>
                                    </p:anim>
                                    <p:anim calcmode="lin" valueType="num">
                                      <p:cBhvr additive="repl">
                                        <p:cTn id="626" dur="1000" fill="hold"/>
                                        <p:tgtEl>
                                          <p:spTgt spid="647"/>
                                        </p:tgtEl>
                                        <p:attrNameLst>
                                          <p:attrName>ppt_y</p:attrName>
                                        </p:attrNameLst>
                                      </p:cBhvr>
                                      <p:tavLst>
                                        <p:tav tm="0">
                                          <p:val>
                                            <p:strVal val="#ppt_y+.1"/>
                                          </p:val>
                                        </p:tav>
                                        <p:tav tm="100000">
                                          <p:val>
                                            <p:strVal val="#ppt_y"/>
                                          </p:val>
                                        </p:tav>
                                      </p:tavLst>
                                    </p:anim>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22" presetSubtype="4">
                                  <p:stCondLst>
                                    <p:cond delay="0"/>
                                  </p:stCondLst>
                                  <p:childTnLst>
                                    <p:set>
                                      <p:cBhvr>
                                        <p:cTn id="630" dur="1" fill="hold">
                                          <p:stCondLst>
                                            <p:cond delay="0"/>
                                          </p:stCondLst>
                                        </p:cTn>
                                        <p:tgtEl>
                                          <p:spTgt spid="649">
                                            <p:txEl>
                                              <p:pRg st="0" end="0"/>
                                            </p:txEl>
                                          </p:spTgt>
                                        </p:tgtEl>
                                        <p:attrNameLst>
                                          <p:attrName>style.visibility</p:attrName>
                                        </p:attrNameLst>
                                      </p:cBhvr>
                                      <p:to>
                                        <p:strVal val="visible"/>
                                      </p:to>
                                    </p:set>
                                    <p:animEffect filter="wipe(down)" transition="in">
                                      <p:cBhvr additive="repl">
                                        <p:cTn id="631" dur="500"/>
                                        <p:tgtEl>
                                          <p:spTgt spid="649">
                                            <p:txEl>
                                              <p:pRg st="0" end="0"/>
                                            </p:txEl>
                                          </p:spTgt>
                                        </p:tgtEl>
                                      </p:cBhvr>
                                    </p:animEffect>
                                  </p:childTnLst>
                                </p:cTn>
                              </p:par>
                              <p:par>
                                <p:cTn id="632" nodeType="withEffect" fill="hold" presetClass="entr" presetID="22" presetSubtype="4">
                                  <p:stCondLst>
                                    <p:cond delay="0"/>
                                  </p:stCondLst>
                                  <p:childTnLst>
                                    <p:set>
                                      <p:cBhvr>
                                        <p:cTn id="633" dur="1" fill="hold">
                                          <p:stCondLst>
                                            <p:cond delay="0"/>
                                          </p:stCondLst>
                                        </p:cTn>
                                        <p:tgtEl>
                                          <p:spTgt spid="649">
                                            <p:txEl>
                                              <p:pRg st="1" end="1"/>
                                            </p:txEl>
                                          </p:spTgt>
                                        </p:tgtEl>
                                        <p:attrNameLst>
                                          <p:attrName>style.visibility</p:attrName>
                                        </p:attrNameLst>
                                      </p:cBhvr>
                                      <p:to>
                                        <p:strVal val="visible"/>
                                      </p:to>
                                    </p:set>
                                    <p:animEffect filter="wipe(down)" transition="in">
                                      <p:cBhvr additive="repl">
                                        <p:cTn id="634" dur="500"/>
                                        <p:tgtEl>
                                          <p:spTgt spid="649">
                                            <p:txEl>
                                              <p:pRg st="1" end="1"/>
                                            </p:txEl>
                                          </p:spTgt>
                                        </p:tgtEl>
                                      </p:cBhvr>
                                    </p:animEffect>
                                  </p:childTnLst>
                                </p:cTn>
                              </p:par>
                              <p:par>
                                <p:cTn id="635" nodeType="withEffect" fill="hold" presetClass="entr" presetID="22" presetSubtype="4">
                                  <p:stCondLst>
                                    <p:cond delay="0"/>
                                  </p:stCondLst>
                                  <p:childTnLst>
                                    <p:set>
                                      <p:cBhvr>
                                        <p:cTn id="636" dur="1" fill="hold">
                                          <p:stCondLst>
                                            <p:cond delay="0"/>
                                          </p:stCondLst>
                                        </p:cTn>
                                        <p:tgtEl>
                                          <p:spTgt spid="649">
                                            <p:txEl>
                                              <p:pRg st="2" end="2"/>
                                            </p:txEl>
                                          </p:spTgt>
                                        </p:tgtEl>
                                        <p:attrNameLst>
                                          <p:attrName>style.visibility</p:attrName>
                                        </p:attrNameLst>
                                      </p:cBhvr>
                                      <p:to>
                                        <p:strVal val="visible"/>
                                      </p:to>
                                    </p:set>
                                    <p:animEffect filter="wipe(down)" transition="in">
                                      <p:cBhvr additive="repl">
                                        <p:cTn id="637" dur="500"/>
                                        <p:tgtEl>
                                          <p:spTgt spid="649">
                                            <p:txEl>
                                              <p:pRg st="2" end="2"/>
                                            </p:txEl>
                                          </p:spTgt>
                                        </p:tgtEl>
                                      </p:cBhvr>
                                    </p:animEffect>
                                  </p:childTnLst>
                                </p:cTn>
                              </p:par>
                            </p:childTnLst>
                          </p:cTn>
                        </p:par>
                      </p:childTnLst>
                    </p:cTn>
                  </p:par>
                  <p:par>
                    <p:cTn id="638" fill="hold">
                      <p:stCondLst>
                        <p:cond delay="indefinite"/>
                      </p:stCondLst>
                      <p:childTnLst>
                        <p:par>
                          <p:cTn id="639" fill="hold">
                            <p:stCondLst>
                              <p:cond delay="0"/>
                            </p:stCondLst>
                            <p:childTnLst>
                              <p:par>
                                <p:cTn id="640" nodeType="clickEffect" fill="hold" presetClass="entr" presetID="10">
                                  <p:stCondLst>
                                    <p:cond delay="0"/>
                                  </p:stCondLst>
                                  <p:childTnLst>
                                    <p:set>
                                      <p:cBhvr>
                                        <p:cTn id="641" dur="1" fill="hold">
                                          <p:stCondLst>
                                            <p:cond delay="0"/>
                                          </p:stCondLst>
                                        </p:cTn>
                                        <p:tgtEl>
                                          <p:spTgt spid="648"/>
                                        </p:tgtEl>
                                        <p:attrNameLst>
                                          <p:attrName>style.visibility</p:attrName>
                                        </p:attrNameLst>
                                      </p:cBhvr>
                                      <p:to>
                                        <p:strVal val="visible"/>
                                      </p:to>
                                    </p:set>
                                    <p:animEffect filter="fade" transition="in">
                                      <p:cBhvr additive="repl">
                                        <p:cTn id="642" dur="5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2"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53"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II.2.5 </a:t>
            </a:r>
            <a:r>
              <a:rPr b="1" lang="en-US" sz="3200" spc="-1" strike="noStrike" cap="all">
                <a:solidFill>
                  <a:srgbClr val="0070c0"/>
                </a:solidFill>
                <a:latin typeface="Rockwell Condensed"/>
                <a:ea typeface="DejaVu Sans"/>
              </a:rPr>
              <a:t>Section Table</a:t>
            </a:r>
            <a:endParaRPr b="0" lang="en-US" sz="3200" spc="-1" strike="noStrike">
              <a:latin typeface="Arial"/>
            </a:endParaRPr>
          </a:p>
        </p:txBody>
      </p:sp>
      <p:pic>
        <p:nvPicPr>
          <p:cNvPr id="654" name="Picture 3" descr=""/>
          <p:cNvPicPr/>
          <p:nvPr/>
        </p:nvPicPr>
        <p:blipFill>
          <a:blip r:embed="rId2"/>
          <a:stretch/>
        </p:blipFill>
        <p:spPr>
          <a:xfrm>
            <a:off x="1252080" y="640080"/>
            <a:ext cx="5643360" cy="5585040"/>
          </a:xfrm>
          <a:prstGeom prst="rect">
            <a:avLst/>
          </a:prstGeom>
          <a:ln>
            <a:noFill/>
          </a:ln>
        </p:spPr>
      </p:pic>
      <p:sp>
        <p:nvSpPr>
          <p:cNvPr id="655"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Section Table là thành phần ngày sau PE Header.</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Gồm một mảng những cấu trúc IMAGE_SECTION_HEADER.</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Mỗi phần tử chứa thông tin về một section trong PE file.</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Cấu trúc này được định nghĩa như sau:</a:t>
            </a:r>
            <a:endParaRPr b="0" lang="en-US" sz="1800" spc="-1" strike="noStrike">
              <a:latin typeface="Arial"/>
            </a:endParaRPr>
          </a:p>
          <a:p>
            <a:pPr>
              <a:lnSpc>
                <a:spcPct val="90000"/>
              </a:lnSpc>
              <a:spcBef>
                <a:spcPts val="1199"/>
              </a:spcBef>
            </a:pPr>
            <a:endParaRPr b="0" lang="en-US" sz="1800" spc="-1" strike="noStrike">
              <a:latin typeface="Arial"/>
            </a:endParaRPr>
          </a:p>
        </p:txBody>
      </p:sp>
      <p:grpSp>
        <p:nvGrpSpPr>
          <p:cNvPr id="656" name="Group 4"/>
          <p:cNvGrpSpPr/>
          <p:nvPr/>
        </p:nvGrpSpPr>
        <p:grpSpPr>
          <a:xfrm>
            <a:off x="11401560" y="6229800"/>
            <a:ext cx="453960" cy="453960"/>
            <a:chOff x="11401560" y="6229800"/>
            <a:chExt cx="453960" cy="453960"/>
          </a:xfrm>
        </p:grpSpPr>
        <p:sp>
          <p:nvSpPr>
            <p:cNvPr id="657"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58"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59"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5C91D0D8-D7EA-4008-9733-4B30138CA954}"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dissolve/>
  </p:transition>
  <p:timing>
    <p:tnLst>
      <p:par>
        <p:cTn id="643" dur="indefinite" restart="never" nodeType="tmRoot">
          <p:childTnLst>
            <p:seq>
              <p:cTn id="644" dur="indefinite" nodeType="mainSeq">
                <p:childTnLst>
                  <p:par>
                    <p:cTn id="645" fill="hold">
                      <p:stCondLst>
                        <p:cond delay="indefinite"/>
                      </p:stCondLst>
                      <p:childTnLst>
                        <p:par>
                          <p:cTn id="646" fill="hold">
                            <p:stCondLst>
                              <p:cond delay="0"/>
                            </p:stCondLst>
                            <p:childTnLst>
                              <p:par>
                                <p:cTn id="647" nodeType="clickEffect" fill="hold" presetClass="entr" presetID="16" presetSubtype="21">
                                  <p:stCondLst>
                                    <p:cond delay="0"/>
                                  </p:stCondLst>
                                  <p:childTnLst>
                                    <p:set>
                                      <p:cBhvr>
                                        <p:cTn id="648" dur="1" fill="hold">
                                          <p:stCondLst>
                                            <p:cond delay="0"/>
                                          </p:stCondLst>
                                        </p:cTn>
                                        <p:tgtEl>
                                          <p:spTgt spid="653"/>
                                        </p:tgtEl>
                                        <p:attrNameLst>
                                          <p:attrName>style.visibility</p:attrName>
                                        </p:attrNameLst>
                                      </p:cBhvr>
                                      <p:to>
                                        <p:strVal val="visible"/>
                                      </p:to>
                                    </p:set>
                                    <p:animEffect filter="barn(inVertical)" transition="in">
                                      <p:cBhvr additive="repl">
                                        <p:cTn id="649" dur="500"/>
                                        <p:tgtEl>
                                          <p:spTgt spid="653"/>
                                        </p:tgtEl>
                                      </p:cBhvr>
                                    </p:animEffect>
                                  </p:childTnLst>
                                </p:cTn>
                              </p:par>
                            </p:childTnLst>
                          </p:cTn>
                        </p:par>
                      </p:childTnLst>
                    </p:cTn>
                  </p:par>
                  <p:par>
                    <p:cTn id="650" fill="hold">
                      <p:stCondLst>
                        <p:cond delay="indefinite"/>
                      </p:stCondLst>
                      <p:childTnLst>
                        <p:par>
                          <p:cTn id="651" fill="hold">
                            <p:stCondLst>
                              <p:cond delay="0"/>
                            </p:stCondLst>
                            <p:childTnLst>
                              <p:par>
                                <p:cTn id="652" nodeType="clickEffect" fill="hold" presetClass="entr" presetID="22" presetSubtype="4">
                                  <p:stCondLst>
                                    <p:cond delay="0"/>
                                  </p:stCondLst>
                                  <p:childTnLst>
                                    <p:set>
                                      <p:cBhvr>
                                        <p:cTn id="653" dur="1" fill="hold">
                                          <p:stCondLst>
                                            <p:cond delay="0"/>
                                          </p:stCondLst>
                                        </p:cTn>
                                        <p:tgtEl>
                                          <p:spTgt spid="655">
                                            <p:txEl>
                                              <p:pRg st="0" end="0"/>
                                            </p:txEl>
                                          </p:spTgt>
                                        </p:tgtEl>
                                        <p:attrNameLst>
                                          <p:attrName>style.visibility</p:attrName>
                                        </p:attrNameLst>
                                      </p:cBhvr>
                                      <p:to>
                                        <p:strVal val="visible"/>
                                      </p:to>
                                    </p:set>
                                    <p:animEffect filter="wipe(down)" transition="in">
                                      <p:cBhvr additive="repl">
                                        <p:cTn id="654" dur="500"/>
                                        <p:tgtEl>
                                          <p:spTgt spid="655">
                                            <p:txEl>
                                              <p:pRg st="0" end="0"/>
                                            </p:txEl>
                                          </p:spTgt>
                                        </p:tgtEl>
                                      </p:cBhvr>
                                    </p:animEffect>
                                  </p:childTnLst>
                                </p:cTn>
                              </p:par>
                              <p:par>
                                <p:cTn id="655" nodeType="withEffect" fill="hold" presetClass="entr" presetID="22" presetSubtype="4">
                                  <p:stCondLst>
                                    <p:cond delay="0"/>
                                  </p:stCondLst>
                                  <p:childTnLst>
                                    <p:set>
                                      <p:cBhvr>
                                        <p:cTn id="656" dur="1" fill="hold">
                                          <p:stCondLst>
                                            <p:cond delay="0"/>
                                          </p:stCondLst>
                                        </p:cTn>
                                        <p:tgtEl>
                                          <p:spTgt spid="655">
                                            <p:txEl>
                                              <p:pRg st="1" end="1"/>
                                            </p:txEl>
                                          </p:spTgt>
                                        </p:tgtEl>
                                        <p:attrNameLst>
                                          <p:attrName>style.visibility</p:attrName>
                                        </p:attrNameLst>
                                      </p:cBhvr>
                                      <p:to>
                                        <p:strVal val="visible"/>
                                      </p:to>
                                    </p:set>
                                    <p:animEffect filter="wipe(down)" transition="in">
                                      <p:cBhvr additive="repl">
                                        <p:cTn id="657" dur="500"/>
                                        <p:tgtEl>
                                          <p:spTgt spid="655">
                                            <p:txEl>
                                              <p:pRg st="1" end="1"/>
                                            </p:txEl>
                                          </p:spTgt>
                                        </p:tgtEl>
                                      </p:cBhvr>
                                    </p:animEffect>
                                  </p:childTnLst>
                                </p:cTn>
                              </p:par>
                            </p:childTnLst>
                          </p:cTn>
                        </p:par>
                      </p:childTnLst>
                    </p:cTn>
                  </p:par>
                  <p:par>
                    <p:cTn id="658" fill="hold">
                      <p:stCondLst>
                        <p:cond delay="indefinite"/>
                      </p:stCondLst>
                      <p:childTnLst>
                        <p:par>
                          <p:cTn id="659" fill="hold">
                            <p:stCondLst>
                              <p:cond delay="0"/>
                            </p:stCondLst>
                            <p:childTnLst>
                              <p:par>
                                <p:cTn id="660" nodeType="clickEffect" fill="hold" presetClass="entr" presetID="14" presetSubtype="10">
                                  <p:stCondLst>
                                    <p:cond delay="0"/>
                                  </p:stCondLst>
                                  <p:childTnLst>
                                    <p:set>
                                      <p:cBhvr>
                                        <p:cTn id="661" dur="1" fill="hold">
                                          <p:stCondLst>
                                            <p:cond delay="0"/>
                                          </p:stCondLst>
                                        </p:cTn>
                                        <p:tgtEl>
                                          <p:spTgt spid="655">
                                            <p:txEl>
                                              <p:pRg st="2" end="2"/>
                                            </p:txEl>
                                          </p:spTgt>
                                        </p:tgtEl>
                                        <p:attrNameLst>
                                          <p:attrName>style.visibility</p:attrName>
                                        </p:attrNameLst>
                                      </p:cBhvr>
                                      <p:to>
                                        <p:strVal val="visible"/>
                                      </p:to>
                                    </p:set>
                                    <p:animEffect filter="randombar(horizontal)" transition="in">
                                      <p:cBhvr additive="repl">
                                        <p:cTn id="662" dur="500"/>
                                        <p:tgtEl>
                                          <p:spTgt spid="655">
                                            <p:txEl>
                                              <p:pRg st="2" end="2"/>
                                            </p:txEl>
                                          </p:spTgt>
                                        </p:tgtEl>
                                      </p:cBhvr>
                                    </p:animEffect>
                                  </p:childTnLst>
                                </p:cTn>
                              </p:par>
                              <p:par>
                                <p:cTn id="663" nodeType="withEffect" fill="hold" presetClass="entr" presetID="14" presetSubtype="10">
                                  <p:stCondLst>
                                    <p:cond delay="0"/>
                                  </p:stCondLst>
                                  <p:childTnLst>
                                    <p:set>
                                      <p:cBhvr>
                                        <p:cTn id="664" dur="1" fill="hold">
                                          <p:stCondLst>
                                            <p:cond delay="0"/>
                                          </p:stCondLst>
                                        </p:cTn>
                                        <p:tgtEl>
                                          <p:spTgt spid="655">
                                            <p:txEl>
                                              <p:pRg st="3" end="3"/>
                                            </p:txEl>
                                          </p:spTgt>
                                        </p:tgtEl>
                                        <p:attrNameLst>
                                          <p:attrName>style.visibility</p:attrName>
                                        </p:attrNameLst>
                                      </p:cBhvr>
                                      <p:to>
                                        <p:strVal val="visible"/>
                                      </p:to>
                                    </p:set>
                                    <p:animEffect filter="randombar(horizontal)" transition="in">
                                      <p:cBhvr additive="repl">
                                        <p:cTn id="665" dur="500"/>
                                        <p:tgtEl>
                                          <p:spTgt spid="655">
                                            <p:txEl>
                                              <p:pRg st="3" end="3"/>
                                            </p:txEl>
                                          </p:spTgt>
                                        </p:tgtEl>
                                      </p:cBhvr>
                                    </p:animEffect>
                                  </p:childTnLst>
                                </p:cTn>
                              </p:par>
                            </p:childTnLst>
                          </p:cTn>
                        </p:par>
                      </p:childTnLst>
                    </p:cTn>
                  </p:par>
                  <p:par>
                    <p:cTn id="666" fill="hold">
                      <p:stCondLst>
                        <p:cond delay="indefinite"/>
                      </p:stCondLst>
                      <p:childTnLst>
                        <p:par>
                          <p:cTn id="667" fill="hold">
                            <p:stCondLst>
                              <p:cond delay="0"/>
                            </p:stCondLst>
                            <p:childTnLst>
                              <p:par>
                                <p:cTn id="668" nodeType="clickEffect" fill="hold" presetClass="entr" presetID="21" presetSubtype="1">
                                  <p:stCondLst>
                                    <p:cond delay="0"/>
                                  </p:stCondLst>
                                  <p:childTnLst>
                                    <p:set>
                                      <p:cBhvr>
                                        <p:cTn id="669" dur="1" fill="hold">
                                          <p:stCondLst>
                                            <p:cond delay="0"/>
                                          </p:stCondLst>
                                        </p:cTn>
                                        <p:tgtEl>
                                          <p:spTgt spid="654"/>
                                        </p:tgtEl>
                                        <p:attrNameLst>
                                          <p:attrName>style.visibility</p:attrName>
                                        </p:attrNameLst>
                                      </p:cBhvr>
                                      <p:to>
                                        <p:strVal val="visible"/>
                                      </p:to>
                                    </p:set>
                                    <p:animEffect filter="wheel(1)" transition="in">
                                      <p:cBhvr additive="repl">
                                        <p:cTn id="670" dur="2000"/>
                                        <p:tgtEl>
                                          <p:spTgt spid="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0"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1" name="CustomShape 2"/>
          <p:cNvSpPr/>
          <p:nvPr/>
        </p:nvSpPr>
        <p:spPr>
          <a:xfrm>
            <a:off x="641520" y="653400"/>
            <a:ext cx="109054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62" name="CustomShape 3"/>
          <p:cNvSpPr/>
          <p:nvPr/>
        </p:nvSpPr>
        <p:spPr>
          <a:xfrm>
            <a:off x="641520" y="822240"/>
            <a:ext cx="5146200" cy="522504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63" name="CustomShape 4"/>
          <p:cNvSpPr/>
          <p:nvPr/>
        </p:nvSpPr>
        <p:spPr>
          <a:xfrm>
            <a:off x="1287000" y="1465920"/>
            <a:ext cx="3857400" cy="393804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6000" spc="-1" strike="noStrike" cap="all">
                <a:solidFill>
                  <a:srgbClr val="0070c0"/>
                </a:solidFill>
                <a:latin typeface="Rockwell Condensed"/>
                <a:ea typeface="DejaVu Sans"/>
              </a:rPr>
              <a:t>II.2.5 </a:t>
            </a:r>
            <a:r>
              <a:rPr b="1" lang="en-US" sz="6000" spc="-1" strike="noStrike" cap="all">
                <a:solidFill>
                  <a:srgbClr val="0070c0"/>
                </a:solidFill>
                <a:latin typeface="Rockwell Condensed"/>
                <a:ea typeface="DejaVu Sans"/>
              </a:rPr>
              <a:t>Section Table</a:t>
            </a:r>
            <a:endParaRPr b="0" lang="en-US" sz="6000" spc="-1" strike="noStrike">
              <a:latin typeface="Arial"/>
            </a:endParaRPr>
          </a:p>
        </p:txBody>
      </p:sp>
      <p:sp>
        <p:nvSpPr>
          <p:cNvPr id="664" name="CustomShape 5"/>
          <p:cNvSpPr/>
          <p:nvPr/>
        </p:nvSpPr>
        <p:spPr>
          <a:xfrm>
            <a:off x="6417720" y="1359000"/>
            <a:ext cx="5129280" cy="4044960"/>
          </a:xfrm>
          <a:prstGeom prst="rect">
            <a:avLst/>
          </a:prstGeom>
          <a:noFill/>
          <a:ln>
            <a:noFill/>
          </a:ln>
        </p:spPr>
        <p:style>
          <a:lnRef idx="0"/>
          <a:fillRef idx="0"/>
          <a:effectRef idx="0"/>
          <a:fontRef idx="minor"/>
        </p:style>
        <p:txBody>
          <a:bodyPr lIns="90000" rIns="90000" tIns="45000" bIns="45000" anchor="ctr">
            <a:normAutofit fontScale="73000"/>
          </a:bodyPr>
          <a:p>
            <a:pPr marL="182880" indent="-179640">
              <a:lnSpc>
                <a:spcPct val="90000"/>
              </a:lnSpc>
              <a:spcBef>
                <a:spcPts val="1199"/>
              </a:spcBef>
              <a:buClr>
                <a:srgbClr val="9e3611"/>
              </a:buClr>
              <a:buSzPct val="85000"/>
              <a:buFont typeface="Wingdings" charset="2"/>
              <a:buChar char=""/>
            </a:pPr>
            <a:r>
              <a:rPr b="0" lang="en-US" sz="1900" spc="-1" strike="noStrike">
                <a:solidFill>
                  <a:srgbClr val="000000"/>
                </a:solidFill>
                <a:latin typeface="Rockwell"/>
                <a:ea typeface="DejaVu Sans"/>
              </a:rPr>
              <a:t>Thông tin về một số trường quan trọng:</a:t>
            </a:r>
            <a:endParaRPr b="0" lang="en-US" sz="19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900" spc="-1" strike="noStrike">
                <a:solidFill>
                  <a:srgbClr val="000000"/>
                </a:solidFill>
                <a:latin typeface="Rockwell"/>
                <a:ea typeface="DejaVu Sans"/>
              </a:rPr>
              <a:t>VirtualSize:</a:t>
            </a:r>
            <a:r>
              <a:rPr b="0" lang="en-US" sz="1900" spc="-1" strike="noStrike">
                <a:solidFill>
                  <a:srgbClr val="000000"/>
                </a:solidFill>
                <a:latin typeface="Rockwell"/>
                <a:ea typeface="DejaVu Sans"/>
              </a:rPr>
              <a:t> Kích thước thật sự của dữ liệu trên section tính theo byte, giá trị này có thể nhỏ hơn kích thước trên ổ đĩa (SizeOfRawData)</a:t>
            </a:r>
            <a:endParaRPr b="0" lang="en-US" sz="19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900" spc="-1" strike="noStrike">
                <a:solidFill>
                  <a:srgbClr val="000000"/>
                </a:solidFill>
                <a:latin typeface="Rockwell"/>
                <a:ea typeface="DejaVu Sans"/>
              </a:rPr>
              <a:t>VirtualAddress:</a:t>
            </a:r>
            <a:r>
              <a:rPr b="0" lang="en-US" sz="1900" spc="-1" strike="noStrike">
                <a:solidFill>
                  <a:srgbClr val="000000"/>
                </a:solidFill>
                <a:latin typeface="Rockwell"/>
                <a:ea typeface="DejaVu Sans"/>
              </a:rPr>
              <a:t> RVA của section, là giá trị để ánh xạ khi section được load lên bộ nhớ</a:t>
            </a:r>
            <a:endParaRPr b="0" lang="en-US" sz="19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900" spc="-1" strike="noStrike">
                <a:solidFill>
                  <a:srgbClr val="000000"/>
                </a:solidFill>
                <a:latin typeface="Rockwell"/>
                <a:ea typeface="DejaVu Sans"/>
              </a:rPr>
              <a:t>SizeOfRawData:</a:t>
            </a:r>
            <a:r>
              <a:rPr b="0" lang="en-US" sz="1900" spc="-1" strike="noStrike">
                <a:solidFill>
                  <a:srgbClr val="000000"/>
                </a:solidFill>
                <a:latin typeface="Rockwell"/>
                <a:ea typeface="DejaVu Sans"/>
              </a:rPr>
              <a:t> Kích thước section data trên ổ đĩa</a:t>
            </a:r>
            <a:endParaRPr b="0" lang="en-US" sz="19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900" spc="-1" strike="noStrike">
                <a:solidFill>
                  <a:srgbClr val="000000"/>
                </a:solidFill>
                <a:latin typeface="Rockwell"/>
                <a:ea typeface="DejaVu Sans"/>
              </a:rPr>
              <a:t>PointerToRawData:</a:t>
            </a:r>
            <a:r>
              <a:rPr b="0" lang="en-US" sz="1900" spc="-1" strike="noStrike">
                <a:solidFill>
                  <a:srgbClr val="000000"/>
                </a:solidFill>
                <a:latin typeface="Rockwell"/>
                <a:ea typeface="DejaVu Sans"/>
              </a:rPr>
              <a:t> là offset từ vị trí đầu file tới section data.</a:t>
            </a:r>
            <a:endParaRPr b="0" lang="en-US" sz="1900" spc="-1" strike="noStrike">
              <a:latin typeface="Arial"/>
            </a:endParaRPr>
          </a:p>
          <a:p>
            <a:pPr marL="182880" indent="-179640">
              <a:lnSpc>
                <a:spcPct val="90000"/>
              </a:lnSpc>
              <a:spcBef>
                <a:spcPts val="1199"/>
              </a:spcBef>
              <a:buClr>
                <a:srgbClr val="9e3611"/>
              </a:buClr>
              <a:buSzPct val="85000"/>
              <a:buFont typeface="Wingdings" charset="2"/>
              <a:buChar char=""/>
            </a:pPr>
            <a:r>
              <a:rPr b="1" lang="en-US" sz="1900" spc="-1" strike="noStrike">
                <a:solidFill>
                  <a:srgbClr val="000000"/>
                </a:solidFill>
                <a:latin typeface="Rockwell"/>
                <a:ea typeface="DejaVu Sans"/>
              </a:rPr>
              <a:t>Characteristics:</a:t>
            </a:r>
            <a:r>
              <a:rPr b="0" lang="en-US" sz="1900" spc="-1" strike="noStrike">
                <a:solidFill>
                  <a:srgbClr val="000000"/>
                </a:solidFill>
                <a:latin typeface="Rockwell"/>
                <a:ea typeface="DejaVu Sans"/>
              </a:rPr>
              <a:t> đặc tính của section: thực thi, dữ liệu khởi tạo …</a:t>
            </a:r>
            <a:endParaRPr b="0" lang="en-US" sz="1900" spc="-1" strike="noStrike">
              <a:latin typeface="Arial"/>
            </a:endParaRPr>
          </a:p>
          <a:p>
            <a:pPr>
              <a:lnSpc>
                <a:spcPct val="90000"/>
              </a:lnSpc>
              <a:spcBef>
                <a:spcPts val="1199"/>
              </a:spcBef>
            </a:pPr>
            <a:endParaRPr b="0" lang="en-US" sz="1900" spc="-1" strike="noStrike">
              <a:latin typeface="Arial"/>
            </a:endParaRPr>
          </a:p>
        </p:txBody>
      </p:sp>
      <p:sp>
        <p:nvSpPr>
          <p:cNvPr id="665" name="CustomShape 6"/>
          <p:cNvSpPr/>
          <p:nvPr/>
        </p:nvSpPr>
        <p:spPr>
          <a:xfrm>
            <a:off x="641520" y="6121800"/>
            <a:ext cx="10905480" cy="7740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66"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545A4F8A-499C-4466-A23C-C593A0A835C8}"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671" dur="indefinite" restart="never" nodeType="tmRoot">
          <p:childTnLst>
            <p:seq>
              <p:cTn id="672" dur="indefinite" nodeType="mainSeq">
                <p:childTnLst>
                  <p:par>
                    <p:cTn id="673" fill="hold">
                      <p:stCondLst>
                        <p:cond delay="indefinite"/>
                      </p:stCondLst>
                      <p:childTnLst>
                        <p:par>
                          <p:cTn id="674" fill="hold">
                            <p:stCondLst>
                              <p:cond delay="0"/>
                            </p:stCondLst>
                            <p:childTnLst>
                              <p:par>
                                <p:cTn id="675" nodeType="clickEffect" fill="hold" presetClass="entr" presetID="2" presetSubtype="4">
                                  <p:stCondLst>
                                    <p:cond delay="0"/>
                                  </p:stCondLst>
                                  <p:childTnLst>
                                    <p:set>
                                      <p:cBhvr>
                                        <p:cTn id="676" dur="1" fill="hold">
                                          <p:stCondLst>
                                            <p:cond delay="0"/>
                                          </p:stCondLst>
                                        </p:cTn>
                                        <p:tgtEl>
                                          <p:spTgt spid="663"/>
                                        </p:tgtEl>
                                        <p:attrNameLst>
                                          <p:attrName>style.visibility</p:attrName>
                                        </p:attrNameLst>
                                      </p:cBhvr>
                                      <p:to>
                                        <p:strVal val="visible"/>
                                      </p:to>
                                    </p:set>
                                    <p:anim calcmode="lin" valueType="num">
                                      <p:cBhvr additive="repl">
                                        <p:cTn id="677" dur="500" fill="hold"/>
                                        <p:tgtEl>
                                          <p:spTgt spid="663"/>
                                        </p:tgtEl>
                                        <p:attrNameLst>
                                          <p:attrName>ppt_x</p:attrName>
                                        </p:attrNameLst>
                                      </p:cBhvr>
                                      <p:tavLst>
                                        <p:tav tm="0">
                                          <p:val>
                                            <p:strVal val="#ppt_x"/>
                                          </p:val>
                                        </p:tav>
                                        <p:tav tm="100000">
                                          <p:val>
                                            <p:strVal val="#ppt_x"/>
                                          </p:val>
                                        </p:tav>
                                      </p:tavLst>
                                    </p:anim>
                                    <p:anim calcmode="lin" valueType="num">
                                      <p:cBhvr additive="repl">
                                        <p:cTn id="678" dur="500" fill="hold"/>
                                        <p:tgtEl>
                                          <p:spTgt spid="663"/>
                                        </p:tgtEl>
                                        <p:attrNameLst>
                                          <p:attrName>ppt_y</p:attrName>
                                        </p:attrNameLst>
                                      </p:cBhvr>
                                      <p:tavLst>
                                        <p:tav tm="0">
                                          <p:val>
                                            <p:strVal val="1+#ppt_h/2"/>
                                          </p:val>
                                        </p:tav>
                                        <p:tav tm="100000">
                                          <p:val>
                                            <p:strVal val="#ppt_y"/>
                                          </p:val>
                                        </p:tav>
                                      </p:tavLst>
                                    </p:anim>
                                  </p:childTnLst>
                                </p:cTn>
                              </p:par>
                            </p:childTnLst>
                          </p:cTn>
                        </p:par>
                      </p:childTnLst>
                    </p:cTn>
                  </p:par>
                  <p:par>
                    <p:cTn id="679" fill="hold">
                      <p:stCondLst>
                        <p:cond delay="indefinite"/>
                      </p:stCondLst>
                      <p:childTnLst>
                        <p:par>
                          <p:cTn id="680" fill="hold">
                            <p:stCondLst>
                              <p:cond delay="0"/>
                            </p:stCondLst>
                            <p:childTnLst>
                              <p:par>
                                <p:cTn id="681" nodeType="clickEffect" fill="hold" presetClass="entr" presetID="22" presetSubtype="4">
                                  <p:stCondLst>
                                    <p:cond delay="0"/>
                                  </p:stCondLst>
                                  <p:childTnLst>
                                    <p:set>
                                      <p:cBhvr>
                                        <p:cTn id="682" dur="1" fill="hold">
                                          <p:stCondLst>
                                            <p:cond delay="0"/>
                                          </p:stCondLst>
                                        </p:cTn>
                                        <p:tgtEl>
                                          <p:spTgt spid="664">
                                            <p:txEl>
                                              <p:pRg st="0" end="0"/>
                                            </p:txEl>
                                          </p:spTgt>
                                        </p:tgtEl>
                                        <p:attrNameLst>
                                          <p:attrName>style.visibility</p:attrName>
                                        </p:attrNameLst>
                                      </p:cBhvr>
                                      <p:to>
                                        <p:strVal val="visible"/>
                                      </p:to>
                                    </p:set>
                                    <p:animEffect filter="wipe(down)" transition="in">
                                      <p:cBhvr additive="repl">
                                        <p:cTn id="683" dur="500"/>
                                        <p:tgtEl>
                                          <p:spTgt spid="664">
                                            <p:txEl>
                                              <p:pRg st="0" end="0"/>
                                            </p:txEl>
                                          </p:spTgt>
                                        </p:tgtEl>
                                      </p:cBhvr>
                                    </p:animEffect>
                                  </p:childTnLst>
                                </p:cTn>
                              </p:par>
                              <p:par>
                                <p:cTn id="684" nodeType="withEffect" fill="hold" presetClass="entr" presetID="22" presetSubtype="4">
                                  <p:stCondLst>
                                    <p:cond delay="0"/>
                                  </p:stCondLst>
                                  <p:childTnLst>
                                    <p:set>
                                      <p:cBhvr>
                                        <p:cTn id="685" dur="1" fill="hold">
                                          <p:stCondLst>
                                            <p:cond delay="0"/>
                                          </p:stCondLst>
                                        </p:cTn>
                                        <p:tgtEl>
                                          <p:spTgt spid="664">
                                            <p:txEl>
                                              <p:pRg st="1" end="1"/>
                                            </p:txEl>
                                          </p:spTgt>
                                        </p:tgtEl>
                                        <p:attrNameLst>
                                          <p:attrName>style.visibility</p:attrName>
                                        </p:attrNameLst>
                                      </p:cBhvr>
                                      <p:to>
                                        <p:strVal val="visible"/>
                                      </p:to>
                                    </p:set>
                                    <p:animEffect filter="wipe(down)" transition="in">
                                      <p:cBhvr additive="repl">
                                        <p:cTn id="686" dur="500"/>
                                        <p:tgtEl>
                                          <p:spTgt spid="664">
                                            <p:txEl>
                                              <p:pRg st="1" end="1"/>
                                            </p:txEl>
                                          </p:spTgt>
                                        </p:tgtEl>
                                      </p:cBhvr>
                                    </p:animEffect>
                                  </p:childTnLst>
                                </p:cTn>
                              </p:par>
                              <p:par>
                                <p:cTn id="687" nodeType="withEffect" fill="hold" presetClass="entr" presetID="22" presetSubtype="4">
                                  <p:stCondLst>
                                    <p:cond delay="0"/>
                                  </p:stCondLst>
                                  <p:childTnLst>
                                    <p:set>
                                      <p:cBhvr>
                                        <p:cTn id="688" dur="1" fill="hold">
                                          <p:stCondLst>
                                            <p:cond delay="0"/>
                                          </p:stCondLst>
                                        </p:cTn>
                                        <p:tgtEl>
                                          <p:spTgt spid="664">
                                            <p:txEl>
                                              <p:pRg st="2" end="2"/>
                                            </p:txEl>
                                          </p:spTgt>
                                        </p:tgtEl>
                                        <p:attrNameLst>
                                          <p:attrName>style.visibility</p:attrName>
                                        </p:attrNameLst>
                                      </p:cBhvr>
                                      <p:to>
                                        <p:strVal val="visible"/>
                                      </p:to>
                                    </p:set>
                                    <p:animEffect filter="wipe(down)" transition="in">
                                      <p:cBhvr additive="repl">
                                        <p:cTn id="689" dur="500"/>
                                        <p:tgtEl>
                                          <p:spTgt spid="664">
                                            <p:txEl>
                                              <p:pRg st="2" end="2"/>
                                            </p:txEl>
                                          </p:spTgt>
                                        </p:tgtEl>
                                      </p:cBhvr>
                                    </p:animEffect>
                                  </p:childTnLst>
                                </p:cTn>
                              </p:par>
                            </p:childTnLst>
                          </p:cTn>
                        </p:par>
                      </p:childTnLst>
                    </p:cTn>
                  </p:par>
                  <p:par>
                    <p:cTn id="690" fill="hold">
                      <p:stCondLst>
                        <p:cond delay="indefinite"/>
                      </p:stCondLst>
                      <p:childTnLst>
                        <p:par>
                          <p:cTn id="691" fill="hold">
                            <p:stCondLst>
                              <p:cond delay="0"/>
                            </p:stCondLst>
                            <p:childTnLst>
                              <p:par>
                                <p:cTn id="692" nodeType="clickEffect" fill="hold" presetClass="entr" presetID="14" presetSubtype="10">
                                  <p:stCondLst>
                                    <p:cond delay="0"/>
                                  </p:stCondLst>
                                  <p:childTnLst>
                                    <p:set>
                                      <p:cBhvr>
                                        <p:cTn id="693" dur="1" fill="hold">
                                          <p:stCondLst>
                                            <p:cond delay="0"/>
                                          </p:stCondLst>
                                        </p:cTn>
                                        <p:tgtEl>
                                          <p:spTgt spid="664">
                                            <p:txEl>
                                              <p:pRg st="3" end="3"/>
                                            </p:txEl>
                                          </p:spTgt>
                                        </p:tgtEl>
                                        <p:attrNameLst>
                                          <p:attrName>style.visibility</p:attrName>
                                        </p:attrNameLst>
                                      </p:cBhvr>
                                      <p:to>
                                        <p:strVal val="visible"/>
                                      </p:to>
                                    </p:set>
                                    <p:animEffect filter="randombar(horizontal)" transition="in">
                                      <p:cBhvr additive="repl">
                                        <p:cTn id="694" dur="500"/>
                                        <p:tgtEl>
                                          <p:spTgt spid="664">
                                            <p:txEl>
                                              <p:pRg st="3" end="3"/>
                                            </p:txEl>
                                          </p:spTgt>
                                        </p:tgtEl>
                                      </p:cBhvr>
                                    </p:animEffect>
                                  </p:childTnLst>
                                </p:cTn>
                              </p:par>
                              <p:par>
                                <p:cTn id="695" nodeType="withEffect" fill="hold" presetClass="entr" presetID="14" presetSubtype="10">
                                  <p:stCondLst>
                                    <p:cond delay="0"/>
                                  </p:stCondLst>
                                  <p:childTnLst>
                                    <p:set>
                                      <p:cBhvr>
                                        <p:cTn id="696" dur="1" fill="hold">
                                          <p:stCondLst>
                                            <p:cond delay="0"/>
                                          </p:stCondLst>
                                        </p:cTn>
                                        <p:tgtEl>
                                          <p:spTgt spid="664">
                                            <p:txEl>
                                              <p:pRg st="4" end="4"/>
                                            </p:txEl>
                                          </p:spTgt>
                                        </p:tgtEl>
                                        <p:attrNameLst>
                                          <p:attrName>style.visibility</p:attrName>
                                        </p:attrNameLst>
                                      </p:cBhvr>
                                      <p:to>
                                        <p:strVal val="visible"/>
                                      </p:to>
                                    </p:set>
                                    <p:animEffect filter="randombar(horizontal)" transition="in">
                                      <p:cBhvr additive="repl">
                                        <p:cTn id="697" dur="500"/>
                                        <p:tgtEl>
                                          <p:spTgt spid="664">
                                            <p:txEl>
                                              <p:pRg st="4" end="4"/>
                                            </p:txEl>
                                          </p:spTgt>
                                        </p:tgtEl>
                                      </p:cBhvr>
                                    </p:animEffect>
                                  </p:childTnLst>
                                </p:cTn>
                              </p:par>
                              <p:par>
                                <p:cTn id="698" nodeType="withEffect" fill="hold" presetClass="entr" presetID="14" presetSubtype="10">
                                  <p:stCondLst>
                                    <p:cond delay="0"/>
                                  </p:stCondLst>
                                  <p:childTnLst>
                                    <p:set>
                                      <p:cBhvr>
                                        <p:cTn id="699" dur="1" fill="hold">
                                          <p:stCondLst>
                                            <p:cond delay="0"/>
                                          </p:stCondLst>
                                        </p:cTn>
                                        <p:tgtEl>
                                          <p:spTgt spid="664">
                                            <p:txEl>
                                              <p:pRg st="5" end="5"/>
                                            </p:txEl>
                                          </p:spTgt>
                                        </p:tgtEl>
                                        <p:attrNameLst>
                                          <p:attrName>style.visibility</p:attrName>
                                        </p:attrNameLst>
                                      </p:cBhvr>
                                      <p:to>
                                        <p:strVal val="visible"/>
                                      </p:to>
                                    </p:set>
                                    <p:animEffect filter="randombar(horizontal)" transition="in">
                                      <p:cBhvr additive="repl">
                                        <p:cTn id="700" dur="500"/>
                                        <p:tgtEl>
                                          <p:spTgt spid="664">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67"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68" name="CustomShape 2"/>
          <p:cNvSpPr/>
          <p:nvPr/>
        </p:nvSpPr>
        <p:spPr>
          <a:xfrm>
            <a:off x="984600" y="46404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69" name="CustomShape 3"/>
          <p:cNvSpPr/>
          <p:nvPr/>
        </p:nvSpPr>
        <p:spPr>
          <a:xfrm>
            <a:off x="984600" y="601920"/>
            <a:ext cx="10219680" cy="138276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70" name="CustomShape 4"/>
          <p:cNvSpPr/>
          <p:nvPr/>
        </p:nvSpPr>
        <p:spPr>
          <a:xfrm>
            <a:off x="984600" y="2038680"/>
            <a:ext cx="10219680" cy="7740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71" name="CustomShape 5"/>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II.2.6 </a:t>
            </a:r>
            <a:r>
              <a:rPr b="1" lang="en-US" sz="5400" spc="-1" strike="noStrike" cap="all">
                <a:solidFill>
                  <a:srgbClr val="0070c0"/>
                </a:solidFill>
                <a:latin typeface="Rockwell Condensed"/>
                <a:ea typeface="DejaVu Sans"/>
              </a:rPr>
              <a:t>File pE sections</a:t>
            </a:r>
            <a:endParaRPr b="0" lang="en-US" sz="5400" spc="-1" strike="noStrike">
              <a:latin typeface="Arial"/>
            </a:endParaRPr>
          </a:p>
        </p:txBody>
      </p:sp>
      <p:sp>
        <p:nvSpPr>
          <p:cNvPr id="672" name="CustomShape 6"/>
          <p:cNvSpPr/>
          <p:nvPr/>
        </p:nvSpPr>
        <p:spPr>
          <a:xfrm>
            <a:off x="984600" y="2752200"/>
            <a:ext cx="10055160" cy="265464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Code section : </a:t>
            </a:r>
            <a:r>
              <a:rPr b="1" lang="en-US" sz="2000" spc="-1" strike="noStrike">
                <a:solidFill>
                  <a:srgbClr val="000000"/>
                </a:solidFill>
                <a:latin typeface="Rockwell"/>
                <a:ea typeface="DejaVu Sans"/>
              </a:rPr>
              <a:t>.text </a:t>
            </a:r>
            <a:r>
              <a:rPr b="0" lang="en-US" sz="2000" spc="-1" strike="noStrike">
                <a:solidFill>
                  <a:srgbClr val="000000"/>
                </a:solidFill>
                <a:latin typeface="Rockwell"/>
                <a:ea typeface="DejaVu Sans"/>
              </a:rPr>
              <a:t>chứa code của chương trình.</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Data sections: </a:t>
            </a:r>
            <a:endParaRPr b="0" lang="en-US" sz="20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Section .bss: biểu thị dữ liệu không được khởi tạo cho ứng dụng, bao gồm tất cả các biến được khai báo là tĩnh trong một function hoặc  source module.</a:t>
            </a:r>
            <a:endParaRPr b="0" lang="en-US" sz="1800" spc="-1" strike="noStrike">
              <a:latin typeface="Arial"/>
            </a:endParaRPr>
          </a:p>
          <a:p>
            <a:pPr lvl="1" marL="457200" indent="-179640">
              <a:lnSpc>
                <a:spcPct val="90000"/>
              </a:lnSpc>
              <a:spcBef>
                <a:spcPts val="400"/>
              </a:spcBef>
              <a:spcAft>
                <a:spcPts val="201"/>
              </a:spcAft>
              <a:buClr>
                <a:srgbClr val="9e3611"/>
              </a:buClr>
              <a:buSzPct val="85000"/>
              <a:buFont typeface="Wingdings" charset="2"/>
              <a:buChar char=""/>
            </a:pPr>
            <a:r>
              <a:rPr b="0" lang="en-US" sz="1800" spc="-1" strike="noStrike">
                <a:solidFill>
                  <a:srgbClr val="000000"/>
                </a:solidFill>
                <a:latin typeface="Rockwell"/>
                <a:ea typeface="DejaVu Sans"/>
              </a:rPr>
              <a:t>  </a:t>
            </a:r>
            <a:r>
              <a:rPr b="0" lang="en-US" sz="1800" spc="-1" strike="noStrike">
                <a:solidFill>
                  <a:srgbClr val="000000"/>
                </a:solidFill>
                <a:latin typeface="Rockwell"/>
                <a:ea typeface="DejaVu Sans"/>
              </a:rPr>
              <a:t>section .rdata biểu thị dữ liệu chỉ đọc, chẳng hạn như chuỗi ký tự, hằng ...</a:t>
            </a:r>
            <a:endParaRPr b="0" lang="en-US" sz="1800" spc="-1" strike="noStrike">
              <a:latin typeface="Arial"/>
            </a:endParaRPr>
          </a:p>
          <a:p>
            <a:pPr>
              <a:lnSpc>
                <a:spcPct val="100000"/>
              </a:lnSpc>
            </a:pPr>
            <a:endParaRPr b="0" lang="en-US" sz="1800" spc="-1" strike="noStrike">
              <a:latin typeface="Arial"/>
            </a:endParaRPr>
          </a:p>
          <a:p>
            <a:pPr marL="274320">
              <a:lnSpc>
                <a:spcPct val="90000"/>
              </a:lnSpc>
              <a:spcBef>
                <a:spcPts val="400"/>
              </a:spcBef>
              <a:spcAft>
                <a:spcPts val="201"/>
              </a:spcAft>
            </a:pPr>
            <a:r>
              <a:rPr b="0" lang="en-US" sz="1800" spc="-1" strike="noStrike">
                <a:solidFill>
                  <a:srgbClr val="000000"/>
                </a:solidFill>
                <a:latin typeface="Wingdings"/>
                <a:ea typeface="DejaVu Sans"/>
              </a:rPr>
              <a:t></a:t>
            </a:r>
            <a:r>
              <a:rPr b="0" lang="en-US" sz="1800" spc="-1" strike="noStrike">
                <a:solidFill>
                  <a:srgbClr val="000000"/>
                </a:solidFill>
                <a:latin typeface="Rockwell"/>
                <a:ea typeface="DejaVu Sans"/>
              </a:rPr>
              <a:t> </a:t>
            </a:r>
            <a:r>
              <a:rPr b="0" lang="en-US" sz="1800" spc="-1" strike="noStrike">
                <a:solidFill>
                  <a:srgbClr val="000000"/>
                </a:solidFill>
                <a:latin typeface="Rockwell"/>
                <a:ea typeface="DejaVu Sans"/>
              </a:rPr>
              <a:t>Tất cả các biến khác (ngoại trừ biến tự động, xuất hiện trên ngăn xếp) được lưu trữ trong phần .data. Về cơ bản, đây là các biến toàn cầu.</a:t>
            </a:r>
            <a:endParaRPr b="0" lang="en-US" sz="1800" spc="-1" strike="noStrike">
              <a:latin typeface="Arial"/>
            </a:endParaRPr>
          </a:p>
          <a:p>
            <a:pPr marL="274320">
              <a:lnSpc>
                <a:spcPct val="90000"/>
              </a:lnSpc>
              <a:spcBef>
                <a:spcPts val="400"/>
              </a:spcBef>
              <a:spcAft>
                <a:spcPts val="201"/>
              </a:spcAft>
            </a:pPr>
            <a:endParaRPr b="0" lang="en-US" sz="1800" spc="-1" strike="noStrike">
              <a:latin typeface="Arial"/>
            </a:endParaRPr>
          </a:p>
        </p:txBody>
      </p:sp>
      <p:sp>
        <p:nvSpPr>
          <p:cNvPr id="673"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331CB7F7-D2D8-4DBB-BA51-9209D098A8B0}"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01" dur="indefinite" restart="never" nodeType="tmRoot">
          <p:childTnLst>
            <p:seq>
              <p:cTn id="702" dur="indefinite" nodeType="mainSeq">
                <p:childTnLst>
                  <p:par>
                    <p:cTn id="703" fill="hold">
                      <p:stCondLst>
                        <p:cond delay="indefinite"/>
                      </p:stCondLst>
                      <p:childTnLst>
                        <p:par>
                          <p:cTn id="704" fill="hold">
                            <p:stCondLst>
                              <p:cond delay="0"/>
                            </p:stCondLst>
                            <p:childTnLst>
                              <p:par>
                                <p:cTn id="705" nodeType="clickEffect" fill="hold" presetClass="entr" presetID="10">
                                  <p:stCondLst>
                                    <p:cond delay="0"/>
                                  </p:stCondLst>
                                  <p:childTnLst>
                                    <p:set>
                                      <p:cBhvr>
                                        <p:cTn id="706" dur="1" fill="hold">
                                          <p:stCondLst>
                                            <p:cond delay="0"/>
                                          </p:stCondLst>
                                        </p:cTn>
                                        <p:tgtEl>
                                          <p:spTgt spid="671"/>
                                        </p:tgtEl>
                                        <p:attrNameLst>
                                          <p:attrName>style.visibility</p:attrName>
                                        </p:attrNameLst>
                                      </p:cBhvr>
                                      <p:to>
                                        <p:strVal val="visible"/>
                                      </p:to>
                                    </p:set>
                                    <p:animEffect filter="fade" transition="in">
                                      <p:cBhvr additive="repl">
                                        <p:cTn id="707" dur="500"/>
                                        <p:tgtEl>
                                          <p:spTgt spid="671"/>
                                        </p:tgtEl>
                                      </p:cBhvr>
                                    </p:animEffect>
                                  </p:childTnLst>
                                </p:cTn>
                              </p:par>
                            </p:childTnLst>
                          </p:cTn>
                        </p:par>
                      </p:childTnLst>
                    </p:cTn>
                  </p:par>
                  <p:par>
                    <p:cTn id="708" fill="hold">
                      <p:stCondLst>
                        <p:cond delay="indefinite"/>
                      </p:stCondLst>
                      <p:childTnLst>
                        <p:par>
                          <p:cTn id="709" fill="hold">
                            <p:stCondLst>
                              <p:cond delay="0"/>
                            </p:stCondLst>
                            <p:childTnLst>
                              <p:par>
                                <p:cTn id="710" nodeType="clickEffect" fill="hold" presetClass="entr" presetID="16" presetSubtype="21">
                                  <p:stCondLst>
                                    <p:cond delay="0"/>
                                  </p:stCondLst>
                                  <p:childTnLst>
                                    <p:set>
                                      <p:cBhvr>
                                        <p:cTn id="711" dur="1" fill="hold">
                                          <p:stCondLst>
                                            <p:cond delay="0"/>
                                          </p:stCondLst>
                                        </p:cTn>
                                        <p:tgtEl>
                                          <p:spTgt spid="672">
                                            <p:txEl>
                                              <p:pRg st="0" end="0"/>
                                            </p:txEl>
                                          </p:spTgt>
                                        </p:tgtEl>
                                        <p:attrNameLst>
                                          <p:attrName>style.visibility</p:attrName>
                                        </p:attrNameLst>
                                      </p:cBhvr>
                                      <p:to>
                                        <p:strVal val="visible"/>
                                      </p:to>
                                    </p:set>
                                    <p:animEffect filter="barn(inVertical)" transition="in">
                                      <p:cBhvr additive="repl">
                                        <p:cTn id="712" dur="500"/>
                                        <p:tgtEl>
                                          <p:spTgt spid="672">
                                            <p:txEl>
                                              <p:pRg st="0" end="0"/>
                                            </p:txEl>
                                          </p:spTgt>
                                        </p:tgtEl>
                                      </p:cBhvr>
                                    </p:animEffect>
                                  </p:childTnLst>
                                </p:cTn>
                              </p:par>
                            </p:childTnLst>
                          </p:cTn>
                        </p:par>
                      </p:childTnLst>
                    </p:cTn>
                  </p:par>
                  <p:par>
                    <p:cTn id="713" fill="hold">
                      <p:stCondLst>
                        <p:cond delay="indefinite"/>
                      </p:stCondLst>
                      <p:childTnLst>
                        <p:par>
                          <p:cTn id="714" fill="hold">
                            <p:stCondLst>
                              <p:cond delay="0"/>
                            </p:stCondLst>
                            <p:childTnLst>
                              <p:par>
                                <p:cTn id="715" nodeType="clickEffect" fill="hold" presetClass="entr" presetID="16" presetSubtype="21">
                                  <p:stCondLst>
                                    <p:cond delay="0"/>
                                  </p:stCondLst>
                                  <p:childTnLst>
                                    <p:set>
                                      <p:cBhvr>
                                        <p:cTn id="716" dur="1" fill="hold">
                                          <p:stCondLst>
                                            <p:cond delay="0"/>
                                          </p:stCondLst>
                                        </p:cTn>
                                        <p:tgtEl>
                                          <p:spTgt spid="672">
                                            <p:txEl>
                                              <p:pRg st="1" end="1"/>
                                            </p:txEl>
                                          </p:spTgt>
                                        </p:tgtEl>
                                        <p:attrNameLst>
                                          <p:attrName>style.visibility</p:attrName>
                                        </p:attrNameLst>
                                      </p:cBhvr>
                                      <p:to>
                                        <p:strVal val="visible"/>
                                      </p:to>
                                    </p:set>
                                    <p:animEffect filter="barn(inVertical)" transition="in">
                                      <p:cBhvr additive="repl">
                                        <p:cTn id="717" dur="500"/>
                                        <p:tgtEl>
                                          <p:spTgt spid="672">
                                            <p:txEl>
                                              <p:pRg st="1" end="1"/>
                                            </p:txEl>
                                          </p:spTgt>
                                        </p:tgtEl>
                                      </p:cBhvr>
                                    </p:animEffect>
                                  </p:childTnLst>
                                </p:cTn>
                              </p:par>
                              <p:par>
                                <p:cTn id="718" nodeType="withEffect" fill="hold" presetClass="entr" presetID="16" presetSubtype="21">
                                  <p:stCondLst>
                                    <p:cond delay="0"/>
                                  </p:stCondLst>
                                  <p:childTnLst>
                                    <p:set>
                                      <p:cBhvr>
                                        <p:cTn id="719" dur="1" fill="hold">
                                          <p:stCondLst>
                                            <p:cond delay="0"/>
                                          </p:stCondLst>
                                        </p:cTn>
                                        <p:tgtEl>
                                          <p:spTgt spid="672">
                                            <p:txEl>
                                              <p:pRg st="2" end="2"/>
                                            </p:txEl>
                                          </p:spTgt>
                                        </p:tgtEl>
                                        <p:attrNameLst>
                                          <p:attrName>style.visibility</p:attrName>
                                        </p:attrNameLst>
                                      </p:cBhvr>
                                      <p:to>
                                        <p:strVal val="visible"/>
                                      </p:to>
                                    </p:set>
                                    <p:animEffect filter="barn(inVertical)" transition="in">
                                      <p:cBhvr additive="repl">
                                        <p:cTn id="720" dur="500"/>
                                        <p:tgtEl>
                                          <p:spTgt spid="672">
                                            <p:txEl>
                                              <p:pRg st="2" end="2"/>
                                            </p:txEl>
                                          </p:spTgt>
                                        </p:tgtEl>
                                      </p:cBhvr>
                                    </p:animEffect>
                                  </p:childTnLst>
                                </p:cTn>
                              </p:par>
                              <p:par>
                                <p:cTn id="721" nodeType="withEffect" fill="hold" presetClass="entr" presetID="16" presetSubtype="21">
                                  <p:stCondLst>
                                    <p:cond delay="0"/>
                                  </p:stCondLst>
                                  <p:childTnLst>
                                    <p:set>
                                      <p:cBhvr>
                                        <p:cTn id="722" dur="1" fill="hold">
                                          <p:stCondLst>
                                            <p:cond delay="0"/>
                                          </p:stCondLst>
                                        </p:cTn>
                                        <p:tgtEl>
                                          <p:spTgt spid="672">
                                            <p:txEl>
                                              <p:pRg st="3" end="3"/>
                                            </p:txEl>
                                          </p:spTgt>
                                        </p:tgtEl>
                                        <p:attrNameLst>
                                          <p:attrName>style.visibility</p:attrName>
                                        </p:attrNameLst>
                                      </p:cBhvr>
                                      <p:to>
                                        <p:strVal val="visible"/>
                                      </p:to>
                                    </p:set>
                                    <p:animEffect filter="barn(inVertical)" transition="in">
                                      <p:cBhvr additive="repl">
                                        <p:cTn id="723" dur="500"/>
                                        <p:tgtEl>
                                          <p:spTgt spid="672">
                                            <p:txEl>
                                              <p:pRg st="3" end="3"/>
                                            </p:txEl>
                                          </p:spTgt>
                                        </p:tgtEl>
                                      </p:cBhvr>
                                    </p:animEffect>
                                  </p:childTnLst>
                                </p:cTn>
                              </p:par>
                              <p:par>
                                <p:cTn id="724" nodeType="withEffect" fill="hold" presetClass="entr" presetID="16" presetSubtype="21">
                                  <p:stCondLst>
                                    <p:cond delay="0"/>
                                  </p:stCondLst>
                                  <p:childTnLst>
                                    <p:set>
                                      <p:cBhvr>
                                        <p:cTn id="725" dur="1" fill="hold">
                                          <p:stCondLst>
                                            <p:cond delay="0"/>
                                          </p:stCondLst>
                                        </p:cTn>
                                        <p:tgtEl>
                                          <p:spTgt spid="672">
                                            <p:txEl>
                                              <p:pRg st="5" end="5"/>
                                            </p:txEl>
                                          </p:spTgt>
                                        </p:tgtEl>
                                        <p:attrNameLst>
                                          <p:attrName>style.visibility</p:attrName>
                                        </p:attrNameLst>
                                      </p:cBhvr>
                                      <p:to>
                                        <p:strVal val="visible"/>
                                      </p:to>
                                    </p:set>
                                    <p:animEffect filter="barn(inVertical)" transition="in">
                                      <p:cBhvr additive="repl">
                                        <p:cTn id="726" dur="500"/>
                                        <p:tgtEl>
                                          <p:spTgt spid="672">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74"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675"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II.2.6 </a:t>
            </a:r>
            <a:r>
              <a:rPr b="1" lang="en-US" sz="3200" spc="-1" strike="noStrike" cap="all">
                <a:solidFill>
                  <a:srgbClr val="0070c0"/>
                </a:solidFill>
                <a:latin typeface="Rockwell Condensed"/>
                <a:ea typeface="DejaVu Sans"/>
              </a:rPr>
              <a:t>File pE sections</a:t>
            </a:r>
            <a:endParaRPr b="0" lang="en-US" sz="3200" spc="-1" strike="noStrike">
              <a:latin typeface="Arial"/>
            </a:endParaRPr>
          </a:p>
        </p:txBody>
      </p:sp>
      <p:pic>
        <p:nvPicPr>
          <p:cNvPr id="676" name="Picture 3" descr=""/>
          <p:cNvPicPr/>
          <p:nvPr/>
        </p:nvPicPr>
        <p:blipFill>
          <a:blip r:embed="rId2"/>
          <a:stretch/>
        </p:blipFill>
        <p:spPr>
          <a:xfrm>
            <a:off x="633960" y="1806480"/>
            <a:ext cx="6878880" cy="3251880"/>
          </a:xfrm>
          <a:prstGeom prst="rect">
            <a:avLst/>
          </a:prstGeom>
          <a:ln>
            <a:noFill/>
          </a:ln>
        </p:spPr>
      </p:pic>
      <p:sp>
        <p:nvSpPr>
          <p:cNvPr id="677"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1" lang="en-US" sz="1600" spc="-1" strike="noStrike">
                <a:solidFill>
                  <a:srgbClr val="000000"/>
                </a:solidFill>
                <a:latin typeface="Rockwell"/>
                <a:ea typeface="DejaVu Sans"/>
              </a:rPr>
              <a:t>Resources section: .rsrc </a:t>
            </a:r>
            <a:r>
              <a:rPr b="0" lang="en-US" sz="1600" spc="-1" strike="noStrike">
                <a:solidFill>
                  <a:srgbClr val="000000"/>
                </a:solidFill>
                <a:latin typeface="Rockwell"/>
                <a:ea typeface="DejaVu Sans"/>
              </a:rPr>
              <a:t>chứa thông tin resources</a:t>
            </a:r>
            <a:r>
              <a:rPr b="1" lang="en-US" sz="1600" spc="-1" strike="noStrike">
                <a:solidFill>
                  <a:srgbClr val="000000"/>
                </a:solidFill>
                <a:latin typeface="Rockwell"/>
                <a:ea typeface="DejaVu Sans"/>
              </a:rPr>
              <a:t>  </a:t>
            </a:r>
            <a:r>
              <a:rPr b="0" lang="en-US" sz="1600" spc="-1" strike="noStrike">
                <a:solidFill>
                  <a:srgbClr val="000000"/>
                </a:solidFill>
                <a:latin typeface="Rockwell"/>
                <a:ea typeface="DejaVu Sans"/>
              </a:rPr>
              <a:t>cho một mô-đun. </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Bắt đầu với một cấu trúc thư mục resource như hầu hết các secsion khác, nhưng dữ liệu của section này được cấu trúc thêm vào một cây tài nguyên.</a:t>
            </a:r>
            <a:endParaRPr b="0" lang="en-US" sz="16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600" spc="-1" strike="noStrike">
                <a:solidFill>
                  <a:srgbClr val="000000"/>
                </a:solidFill>
                <a:latin typeface="Rockwell"/>
                <a:ea typeface="DejaVu Sans"/>
              </a:rPr>
              <a:t>IMAGE_RESOURCE_DIRECTORY, được hiển thị bên dưới, tạo thành gốc và các nút của cây.</a:t>
            </a:r>
            <a:endParaRPr b="0" lang="en-US" sz="1600" spc="-1" strike="noStrike">
              <a:latin typeface="Arial"/>
            </a:endParaRPr>
          </a:p>
          <a:p>
            <a:pPr>
              <a:lnSpc>
                <a:spcPct val="90000"/>
              </a:lnSpc>
              <a:spcBef>
                <a:spcPts val="1199"/>
              </a:spcBef>
            </a:pPr>
            <a:endParaRPr b="0" lang="en-US" sz="1600" spc="-1" strike="noStrike">
              <a:latin typeface="Arial"/>
            </a:endParaRPr>
          </a:p>
          <a:p>
            <a:pPr>
              <a:lnSpc>
                <a:spcPct val="90000"/>
              </a:lnSpc>
              <a:spcBef>
                <a:spcPts val="1199"/>
              </a:spcBef>
            </a:pPr>
            <a:endParaRPr b="0" lang="en-US" sz="1600" spc="-1" strike="noStrike">
              <a:latin typeface="Arial"/>
            </a:endParaRPr>
          </a:p>
        </p:txBody>
      </p:sp>
      <p:grpSp>
        <p:nvGrpSpPr>
          <p:cNvPr id="678" name="Group 4"/>
          <p:cNvGrpSpPr/>
          <p:nvPr/>
        </p:nvGrpSpPr>
        <p:grpSpPr>
          <a:xfrm>
            <a:off x="11401560" y="6229800"/>
            <a:ext cx="453960" cy="453960"/>
            <a:chOff x="11401560" y="6229800"/>
            <a:chExt cx="453960" cy="453960"/>
          </a:xfrm>
        </p:grpSpPr>
        <p:sp>
          <p:nvSpPr>
            <p:cNvPr id="679"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80"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81"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10DFC43A-1D13-4F57-9A12-6F4D5F083E07}"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27" dur="indefinite" restart="never" nodeType="tmRoot">
          <p:childTnLst>
            <p:seq>
              <p:cTn id="728" dur="indefinite" nodeType="mainSeq">
                <p:childTnLst>
                  <p:par>
                    <p:cTn id="729" fill="hold">
                      <p:stCondLst>
                        <p:cond delay="indefinite"/>
                      </p:stCondLst>
                      <p:childTnLst>
                        <p:par>
                          <p:cTn id="730" fill="hold">
                            <p:stCondLst>
                              <p:cond delay="0"/>
                            </p:stCondLst>
                            <p:childTnLst>
                              <p:par>
                                <p:cTn id="731" nodeType="clickEffect" fill="hold" presetClass="entr" presetID="10">
                                  <p:stCondLst>
                                    <p:cond delay="0"/>
                                  </p:stCondLst>
                                  <p:childTnLst>
                                    <p:set>
                                      <p:cBhvr>
                                        <p:cTn id="732" dur="1" fill="hold">
                                          <p:stCondLst>
                                            <p:cond delay="0"/>
                                          </p:stCondLst>
                                        </p:cTn>
                                        <p:tgtEl>
                                          <p:spTgt spid="675"/>
                                        </p:tgtEl>
                                        <p:attrNameLst>
                                          <p:attrName>style.visibility</p:attrName>
                                        </p:attrNameLst>
                                      </p:cBhvr>
                                      <p:to>
                                        <p:strVal val="visible"/>
                                      </p:to>
                                    </p:set>
                                    <p:animEffect filter="fade" transition="in">
                                      <p:cBhvr additive="repl">
                                        <p:cTn id="733" dur="500"/>
                                        <p:tgtEl>
                                          <p:spTgt spid="675"/>
                                        </p:tgtEl>
                                      </p:cBhvr>
                                    </p:animEffect>
                                  </p:childTnLst>
                                </p:cTn>
                              </p:par>
                            </p:childTnLst>
                          </p:cTn>
                        </p:par>
                      </p:childTnLst>
                    </p:cTn>
                  </p:par>
                  <p:par>
                    <p:cTn id="734" fill="hold">
                      <p:stCondLst>
                        <p:cond delay="indefinite"/>
                      </p:stCondLst>
                      <p:childTnLst>
                        <p:par>
                          <p:cTn id="735" fill="hold">
                            <p:stCondLst>
                              <p:cond delay="0"/>
                            </p:stCondLst>
                            <p:childTnLst>
                              <p:par>
                                <p:cTn id="736" nodeType="clickEffect" fill="hold" presetClass="entr" presetID="16" presetSubtype="21">
                                  <p:stCondLst>
                                    <p:cond delay="0"/>
                                  </p:stCondLst>
                                  <p:childTnLst>
                                    <p:set>
                                      <p:cBhvr>
                                        <p:cTn id="737" dur="1" fill="hold">
                                          <p:stCondLst>
                                            <p:cond delay="0"/>
                                          </p:stCondLst>
                                        </p:cTn>
                                        <p:tgtEl>
                                          <p:spTgt spid="677">
                                            <p:txEl>
                                              <p:pRg st="0" end="0"/>
                                            </p:txEl>
                                          </p:spTgt>
                                        </p:tgtEl>
                                        <p:attrNameLst>
                                          <p:attrName>style.visibility</p:attrName>
                                        </p:attrNameLst>
                                      </p:cBhvr>
                                      <p:to>
                                        <p:strVal val="visible"/>
                                      </p:to>
                                    </p:set>
                                    <p:animEffect filter="barn(inVertical)" transition="in">
                                      <p:cBhvr additive="repl">
                                        <p:cTn id="738" dur="500"/>
                                        <p:tgtEl>
                                          <p:spTgt spid="677">
                                            <p:txEl>
                                              <p:pRg st="0" end="0"/>
                                            </p:txEl>
                                          </p:spTgt>
                                        </p:tgtEl>
                                      </p:cBhvr>
                                    </p:animEffect>
                                  </p:childTnLst>
                                </p:cTn>
                              </p:par>
                              <p:par>
                                <p:cTn id="739" nodeType="withEffect" fill="hold" presetClass="entr" presetID="16" presetSubtype="21">
                                  <p:stCondLst>
                                    <p:cond delay="0"/>
                                  </p:stCondLst>
                                  <p:childTnLst>
                                    <p:set>
                                      <p:cBhvr>
                                        <p:cTn id="740" dur="1" fill="hold">
                                          <p:stCondLst>
                                            <p:cond delay="0"/>
                                          </p:stCondLst>
                                        </p:cTn>
                                        <p:tgtEl>
                                          <p:spTgt spid="677">
                                            <p:txEl>
                                              <p:pRg st="1" end="1"/>
                                            </p:txEl>
                                          </p:spTgt>
                                        </p:tgtEl>
                                        <p:attrNameLst>
                                          <p:attrName>style.visibility</p:attrName>
                                        </p:attrNameLst>
                                      </p:cBhvr>
                                      <p:to>
                                        <p:strVal val="visible"/>
                                      </p:to>
                                    </p:set>
                                    <p:animEffect filter="barn(inVertical)" transition="in">
                                      <p:cBhvr additive="repl">
                                        <p:cTn id="741" dur="500"/>
                                        <p:tgtEl>
                                          <p:spTgt spid="677">
                                            <p:txEl>
                                              <p:pRg st="1" end="1"/>
                                            </p:txEl>
                                          </p:spTgt>
                                        </p:tgtEl>
                                      </p:cBhvr>
                                    </p:animEffect>
                                  </p:childTnLst>
                                </p:cTn>
                              </p:par>
                              <p:par>
                                <p:cTn id="742" nodeType="withEffect" fill="hold" presetClass="entr" presetID="16" presetSubtype="21">
                                  <p:stCondLst>
                                    <p:cond delay="0"/>
                                  </p:stCondLst>
                                  <p:childTnLst>
                                    <p:set>
                                      <p:cBhvr>
                                        <p:cTn id="743" dur="1" fill="hold">
                                          <p:stCondLst>
                                            <p:cond delay="0"/>
                                          </p:stCondLst>
                                        </p:cTn>
                                        <p:tgtEl>
                                          <p:spTgt spid="677">
                                            <p:txEl>
                                              <p:pRg st="2" end="2"/>
                                            </p:txEl>
                                          </p:spTgt>
                                        </p:tgtEl>
                                        <p:attrNameLst>
                                          <p:attrName>style.visibility</p:attrName>
                                        </p:attrNameLst>
                                      </p:cBhvr>
                                      <p:to>
                                        <p:strVal val="visible"/>
                                      </p:to>
                                    </p:set>
                                    <p:animEffect filter="barn(inVertical)" transition="in">
                                      <p:cBhvr additive="repl">
                                        <p:cTn id="744" dur="500"/>
                                        <p:tgtEl>
                                          <p:spTgt spid="677">
                                            <p:txEl>
                                              <p:pRg st="2" end="2"/>
                                            </p:txEl>
                                          </p:spTgt>
                                        </p:tgtEl>
                                      </p:cBhvr>
                                    </p:animEffect>
                                  </p:childTnLst>
                                </p:cTn>
                              </p:par>
                            </p:childTnLst>
                          </p:cTn>
                        </p:par>
                      </p:childTnLst>
                    </p:cTn>
                  </p:par>
                  <p:par>
                    <p:cTn id="745" fill="hold">
                      <p:stCondLst>
                        <p:cond delay="indefinite"/>
                      </p:stCondLst>
                      <p:childTnLst>
                        <p:par>
                          <p:cTn id="746" fill="hold">
                            <p:stCondLst>
                              <p:cond delay="0"/>
                            </p:stCondLst>
                            <p:childTnLst>
                              <p:par>
                                <p:cTn id="747" nodeType="clickEffect" fill="hold" presetClass="entr" presetID="26">
                                  <p:stCondLst>
                                    <p:cond delay="0"/>
                                  </p:stCondLst>
                                  <p:childTnLst>
                                    <p:set>
                                      <p:cBhvr>
                                        <p:cTn id="748" dur="1" fill="hold">
                                          <p:stCondLst>
                                            <p:cond delay="0"/>
                                          </p:stCondLst>
                                        </p:cTn>
                                        <p:tgtEl>
                                          <p:spTgt spid="676"/>
                                        </p:tgtEl>
                                        <p:attrNameLst>
                                          <p:attrName>style.visibility</p:attrName>
                                        </p:attrNameLst>
                                      </p:cBhvr>
                                      <p:to>
                                        <p:strVal val="visible"/>
                                      </p:to>
                                    </p:set>
                                    <p:animEffect filter="wipe(down)" transition="in">
                                      <p:cBhvr additive="repl">
                                        <p:cTn id="749" dur="580">
                                          <p:stCondLst>
                                            <p:cond delay="0"/>
                                          </p:stCondLst>
                                        </p:cTn>
                                        <p:tgtEl>
                                          <p:spTgt spid="676"/>
                                        </p:tgtEl>
                                      </p:cBhvr>
                                    </p:animEffect>
                                    <p:anim calcmode="lin" valueType="num">
                                      <p:cBhvr additive="repl">
                                        <p:cTn id="750" dur="1822">
                                          <p:stCondLst>
                                            <p:cond delay="0"/>
                                          </p:stCondLst>
                                        </p:cTn>
                                        <p:tgtEl>
                                          <p:spTgt spid="676"/>
                                        </p:tgtEl>
                                        <p:attrNameLst>
                                          <p:attrName>ppt_x</p:attrName>
                                        </p:attrNameLst>
                                      </p:cBhvr>
                                      <p:tavLst>
                                        <p:tav tm="0">
                                          <p:val>
                                            <p:strVal val="#ppt_x-0.25"/>
                                          </p:val>
                                        </p:tav>
                                        <p:tav tm="100000">
                                          <p:val>
                                            <p:strVal val="#ppt_x"/>
                                          </p:val>
                                        </p:tav>
                                      </p:tavLst>
                                    </p:anim>
                                    <p:anim calcmode="lin" valueType="num">
                                      <p:cBhvr additive="repl">
                                        <p:cTn id="751" dur="664">
                                          <p:stCondLst>
                                            <p:cond delay="0"/>
                                          </p:stCondLst>
                                        </p:cTn>
                                        <p:tgtEl>
                                          <p:spTgt spid="676"/>
                                        </p:tgtEl>
                                        <p:attrNameLst>
                                          <p:attrName>ppt_y</p:attrName>
                                        </p:attrNameLst>
                                      </p:cBhvr>
                                      <p:tavLst>
                                        <p:tav tm="0">
                                          <p:val>
                                            <p:fltVal val="0.5"/>
                                          </p:val>
                                        </p:tav>
                                        <p:tav tm="100000">
                                          <p:val>
                                            <p:fltVal val="1"/>
                                          </p:val>
                                        </p:tav>
                                      </p:tavLst>
                                    </p:anim>
                                    <p:anim calcmode="lin" valueType="num">
                                      <p:cBhvr additive="repl">
                                        <p:cTn id="752" dur="664">
                                          <p:stCondLst>
                                            <p:cond delay="664"/>
                                          </p:stCondLst>
                                        </p:cTn>
                                        <p:tgtEl>
                                          <p:spTgt spid="676"/>
                                        </p:tgtEl>
                                        <p:attrNameLst>
                                          <p:attrName>ppt_y</p:attrName>
                                        </p:attrNameLst>
                                      </p:cBhvr>
                                      <p:tavLst>
                                        <p:tav tm="0">
                                          <p:val>
                                            <p:fltVal val="0"/>
                                          </p:val>
                                        </p:tav>
                                        <p:tav tm="100000">
                                          <p:val>
                                            <p:fltVal val="1"/>
                                          </p:val>
                                        </p:tav>
                                      </p:tavLst>
                                    </p:anim>
                                    <p:anim calcmode="lin" valueType="num">
                                      <p:cBhvr additive="repl">
                                        <p:cTn id="753" dur="332">
                                          <p:stCondLst>
                                            <p:cond delay="1324"/>
                                          </p:stCondLst>
                                        </p:cTn>
                                        <p:tgtEl>
                                          <p:spTgt spid="676"/>
                                        </p:tgtEl>
                                        <p:attrNameLst>
                                          <p:attrName>ppt_y</p:attrName>
                                        </p:attrNameLst>
                                      </p:cBhvr>
                                      <p:tavLst>
                                        <p:tav tm="0">
                                          <p:val>
                                            <p:fltVal val="0"/>
                                          </p:val>
                                        </p:tav>
                                        <p:tav tm="100000">
                                          <p:val>
                                            <p:fltVal val="1"/>
                                          </p:val>
                                        </p:tav>
                                      </p:tavLst>
                                    </p:anim>
                                    <p:anim calcmode="lin" valueType="num">
                                      <p:cBhvr additive="repl">
                                        <p:cTn id="754" dur="164">
                                          <p:stCondLst>
                                            <p:cond delay="1656"/>
                                          </p:stCondLst>
                                        </p:cTn>
                                        <p:tgtEl>
                                          <p:spTgt spid="676"/>
                                        </p:tgtEl>
                                        <p:attrNameLst>
                                          <p:attrName>ppt_y</p:attrName>
                                        </p:attrNameLst>
                                      </p:cBhvr>
                                      <p:tavLst>
                                        <p:tav tm="0">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2" name="CustomShape 1"/>
          <p:cNvSpPr/>
          <p:nvPr/>
        </p:nvSpPr>
        <p:spPr>
          <a:xfrm>
            <a:off x="1066680" y="451188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II.2.6 </a:t>
            </a:r>
            <a:r>
              <a:rPr b="1" lang="en-US" sz="5400" spc="-1" strike="noStrike" cap="all">
                <a:solidFill>
                  <a:srgbClr val="0070c0"/>
                </a:solidFill>
                <a:latin typeface="Rockwell Condensed"/>
                <a:ea typeface="DejaVu Sans"/>
              </a:rPr>
              <a:t>File pE sections</a:t>
            </a:r>
            <a:endParaRPr b="0" lang="en-US" sz="5400" spc="-1" strike="noStrike">
              <a:latin typeface="Arial"/>
            </a:endParaRPr>
          </a:p>
        </p:txBody>
      </p:sp>
      <p:pic>
        <p:nvPicPr>
          <p:cNvPr id="683" name="Content Placeholder 3" descr=""/>
          <p:cNvPicPr/>
          <p:nvPr/>
        </p:nvPicPr>
        <p:blipFill>
          <a:blip r:embed="rId1"/>
          <a:stretch/>
        </p:blipFill>
        <p:spPr>
          <a:xfrm>
            <a:off x="1088280" y="1583640"/>
            <a:ext cx="6132240" cy="1573560"/>
          </a:xfrm>
          <a:prstGeom prst="rect">
            <a:avLst/>
          </a:prstGeom>
          <a:ln>
            <a:noFill/>
          </a:ln>
        </p:spPr>
      </p:pic>
      <p:sp>
        <p:nvSpPr>
          <p:cNvPr id="684" name="CustomShape 2"/>
          <p:cNvSpPr/>
          <p:nvPr/>
        </p:nvSpPr>
        <p:spPr>
          <a:xfrm>
            <a:off x="7102800" y="1602000"/>
            <a:ext cx="4781160" cy="338256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Một entry directory bao gồm hai trường, như được mô tả trong cấu trúc IMAGE_RESOURCE_DIRECTORY_ENTRY:</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Trường Tên được sử dụng để xác định một loại resource, tên resource.</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Trường OffersetToData luôn được sử dụng để trỏ đến anh chị em trong cây, directory node hoặc a leaf node.</a:t>
            </a:r>
            <a:endParaRPr b="0" lang="en-US" sz="1800" spc="-1" strike="noStrike">
              <a:latin typeface="Arial"/>
            </a:endParaRPr>
          </a:p>
        </p:txBody>
      </p:sp>
      <p:sp>
        <p:nvSpPr>
          <p:cNvPr id="685" name="CustomShape 3"/>
          <p:cNvSpPr/>
          <p:nvPr/>
        </p:nvSpPr>
        <p:spPr>
          <a:xfrm>
            <a:off x="1066680" y="4431240"/>
            <a:ext cx="10055160" cy="7740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86"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143C66F6-9D23-4C70-9AED-4D8B89ADC49D}"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55" dur="indefinite" restart="never" nodeType="tmRoot">
          <p:childTnLst>
            <p:seq>
              <p:cTn id="756" dur="indefinite" nodeType="mainSeq">
                <p:childTnLst>
                  <p:par>
                    <p:cTn id="757" fill="hold">
                      <p:stCondLst>
                        <p:cond delay="indefinite"/>
                      </p:stCondLst>
                      <p:childTnLst>
                        <p:par>
                          <p:cTn id="758" fill="hold">
                            <p:stCondLst>
                              <p:cond delay="0"/>
                            </p:stCondLst>
                            <p:childTnLst>
                              <p:par>
                                <p:cTn id="759" nodeType="clickEffect" fill="hold" presetClass="entr" presetID="31">
                                  <p:stCondLst>
                                    <p:cond delay="0"/>
                                  </p:stCondLst>
                                  <p:childTnLst>
                                    <p:set>
                                      <p:cBhvr>
                                        <p:cTn id="760" dur="1" fill="hold">
                                          <p:stCondLst>
                                            <p:cond delay="0"/>
                                          </p:stCondLst>
                                        </p:cTn>
                                        <p:tgtEl>
                                          <p:spTgt spid="682"/>
                                        </p:tgtEl>
                                        <p:attrNameLst>
                                          <p:attrName>style.visibility</p:attrName>
                                        </p:attrNameLst>
                                      </p:cBhvr>
                                      <p:to>
                                        <p:strVal val="visible"/>
                                      </p:to>
                                    </p:set>
                                    <p:anim calcmode="lin" valueType="num">
                                      <p:cBhvr additive="repl">
                                        <p:cTn id="761" dur="1000" fill="hold"/>
                                        <p:tgtEl>
                                          <p:spTgt spid="682"/>
                                        </p:tgtEl>
                                        <p:attrNameLst>
                                          <p:attrName>ppt_w</p:attrName>
                                        </p:attrNameLst>
                                      </p:cBhvr>
                                      <p:tavLst>
                                        <p:tav tm="0">
                                          <p:val>
                                            <p:fltVal val="0"/>
                                          </p:val>
                                        </p:tav>
                                        <p:tav tm="100000">
                                          <p:val>
                                            <p:strVal val="#ppt_w"/>
                                          </p:val>
                                        </p:tav>
                                      </p:tavLst>
                                    </p:anim>
                                    <p:anim calcmode="lin" valueType="num">
                                      <p:cBhvr additive="repl">
                                        <p:cTn id="762" dur="1000" fill="hold"/>
                                        <p:tgtEl>
                                          <p:spTgt spid="682"/>
                                        </p:tgtEl>
                                        <p:attrNameLst>
                                          <p:attrName>ppt_h</p:attrName>
                                        </p:attrNameLst>
                                      </p:cBhvr>
                                      <p:tavLst>
                                        <p:tav tm="0">
                                          <p:val>
                                            <p:fltVal val="0"/>
                                          </p:val>
                                        </p:tav>
                                        <p:tav tm="100000">
                                          <p:val>
                                            <p:strVal val="#ppt_h"/>
                                          </p:val>
                                        </p:tav>
                                      </p:tavLst>
                                    </p:anim>
                                    <p:anim calcmode="lin" valueType="num">
                                      <p:cBhvr additive="repl">
                                        <p:cTn id="763" dur="1000" fill="hold"/>
                                        <p:tgtEl>
                                          <p:spTgt spid="682"/>
                                        </p:tgtEl>
                                        <p:attrNameLst>
                                          <p:attrName>r</p:attrName>
                                        </p:attrNameLst>
                                      </p:cBhvr>
                                      <p:tavLst>
                                        <p:tav tm="0">
                                          <p:val>
                                            <p:strVal val="90"/>
                                          </p:val>
                                        </p:tav>
                                        <p:tav tm="100000">
                                          <p:val>
                                            <p:strVal val="0"/>
                                          </p:val>
                                        </p:tav>
                                      </p:tavLst>
                                    </p:anim>
                                    <p:animEffect filter="fade" transition="in">
                                      <p:cBhvr additive="repl">
                                        <p:cTn id="764" dur="1000"/>
                                        <p:tgtEl>
                                          <p:spTgt spid="682"/>
                                        </p:tgtEl>
                                      </p:cBhvr>
                                    </p:animEffect>
                                  </p:childTnLst>
                                </p:cTn>
                              </p:par>
                            </p:childTnLst>
                          </p:cTn>
                        </p:par>
                      </p:childTnLst>
                    </p:cTn>
                  </p:par>
                  <p:par>
                    <p:cTn id="765" fill="hold">
                      <p:stCondLst>
                        <p:cond delay="indefinite"/>
                      </p:stCondLst>
                      <p:childTnLst>
                        <p:par>
                          <p:cTn id="766" fill="hold">
                            <p:stCondLst>
                              <p:cond delay="0"/>
                            </p:stCondLst>
                            <p:childTnLst>
                              <p:par>
                                <p:cTn id="767" nodeType="clickEffect" fill="hold" presetClass="entr" presetID="10">
                                  <p:stCondLst>
                                    <p:cond delay="0"/>
                                  </p:stCondLst>
                                  <p:childTnLst>
                                    <p:set>
                                      <p:cBhvr>
                                        <p:cTn id="768" dur="1" fill="hold">
                                          <p:stCondLst>
                                            <p:cond delay="0"/>
                                          </p:stCondLst>
                                        </p:cTn>
                                        <p:tgtEl>
                                          <p:spTgt spid="684">
                                            <p:txEl>
                                              <p:pRg st="0" end="0"/>
                                            </p:txEl>
                                          </p:spTgt>
                                        </p:tgtEl>
                                        <p:attrNameLst>
                                          <p:attrName>style.visibility</p:attrName>
                                        </p:attrNameLst>
                                      </p:cBhvr>
                                      <p:to>
                                        <p:strVal val="visible"/>
                                      </p:to>
                                    </p:set>
                                    <p:animEffect filter="fade" transition="in">
                                      <p:cBhvr additive="repl">
                                        <p:cTn id="769" dur="500"/>
                                        <p:tgtEl>
                                          <p:spTgt spid="684">
                                            <p:txEl>
                                              <p:pRg st="0" end="0"/>
                                            </p:txEl>
                                          </p:spTgt>
                                        </p:tgtEl>
                                      </p:cBhvr>
                                    </p:animEffect>
                                  </p:childTnLst>
                                </p:cTn>
                              </p:par>
                            </p:childTnLst>
                          </p:cTn>
                        </p:par>
                      </p:childTnLst>
                    </p:cTn>
                  </p:par>
                  <p:par>
                    <p:cTn id="770" fill="hold">
                      <p:stCondLst>
                        <p:cond delay="indefinite"/>
                      </p:stCondLst>
                      <p:childTnLst>
                        <p:par>
                          <p:cTn id="771" fill="hold">
                            <p:stCondLst>
                              <p:cond delay="0"/>
                            </p:stCondLst>
                            <p:childTnLst>
                              <p:par>
                                <p:cTn id="772" nodeType="clickEffect" fill="hold" presetClass="entr" presetID="10">
                                  <p:stCondLst>
                                    <p:cond delay="0"/>
                                  </p:stCondLst>
                                  <p:childTnLst>
                                    <p:set>
                                      <p:cBhvr>
                                        <p:cTn id="773" dur="1" fill="hold">
                                          <p:stCondLst>
                                            <p:cond delay="0"/>
                                          </p:stCondLst>
                                        </p:cTn>
                                        <p:tgtEl>
                                          <p:spTgt spid="684">
                                            <p:txEl>
                                              <p:pRg st="1" end="1"/>
                                            </p:txEl>
                                          </p:spTgt>
                                        </p:tgtEl>
                                        <p:attrNameLst>
                                          <p:attrName>style.visibility</p:attrName>
                                        </p:attrNameLst>
                                      </p:cBhvr>
                                      <p:to>
                                        <p:strVal val="visible"/>
                                      </p:to>
                                    </p:set>
                                    <p:animEffect filter="fade" transition="in">
                                      <p:cBhvr additive="repl">
                                        <p:cTn id="774" dur="500"/>
                                        <p:tgtEl>
                                          <p:spTgt spid="684">
                                            <p:txEl>
                                              <p:pRg st="1" end="1"/>
                                            </p:txEl>
                                          </p:spTgt>
                                        </p:tgtEl>
                                      </p:cBhvr>
                                    </p:animEffec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10">
                                  <p:stCondLst>
                                    <p:cond delay="0"/>
                                  </p:stCondLst>
                                  <p:childTnLst>
                                    <p:set>
                                      <p:cBhvr>
                                        <p:cTn id="778" dur="1" fill="hold">
                                          <p:stCondLst>
                                            <p:cond delay="0"/>
                                          </p:stCondLst>
                                        </p:cTn>
                                        <p:tgtEl>
                                          <p:spTgt spid="684">
                                            <p:txEl>
                                              <p:pRg st="2" end="2"/>
                                            </p:txEl>
                                          </p:spTgt>
                                        </p:tgtEl>
                                        <p:attrNameLst>
                                          <p:attrName>style.visibility</p:attrName>
                                        </p:attrNameLst>
                                      </p:cBhvr>
                                      <p:to>
                                        <p:strVal val="visible"/>
                                      </p:to>
                                    </p:set>
                                    <p:animEffect filter="fade" transition="in">
                                      <p:cBhvr additive="repl">
                                        <p:cTn id="779" dur="500"/>
                                        <p:tgtEl>
                                          <p:spTgt spid="684">
                                            <p:txEl>
                                              <p:pRg st="2" end="2"/>
                                            </p:txEl>
                                          </p:spTgt>
                                        </p:tgtEl>
                                      </p:cBhvr>
                                    </p:animEffect>
                                  </p:childTnLst>
                                </p:cTn>
                              </p:par>
                            </p:childTnLst>
                          </p:cTn>
                        </p:par>
                      </p:childTnLst>
                    </p:cTn>
                  </p:par>
                  <p:par>
                    <p:cTn id="780" fill="hold">
                      <p:stCondLst>
                        <p:cond delay="indefinite"/>
                      </p:stCondLst>
                      <p:childTnLst>
                        <p:par>
                          <p:cTn id="781" fill="hold">
                            <p:stCondLst>
                              <p:cond delay="0"/>
                            </p:stCondLst>
                            <p:childTnLst>
                              <p:par>
                                <p:cTn id="782" nodeType="clickEffect" fill="hold" presetClass="entr" presetID="14" presetSubtype="10">
                                  <p:stCondLst>
                                    <p:cond delay="0"/>
                                  </p:stCondLst>
                                  <p:childTnLst>
                                    <p:set>
                                      <p:cBhvr>
                                        <p:cTn id="783" dur="1" fill="hold">
                                          <p:stCondLst>
                                            <p:cond delay="0"/>
                                          </p:stCondLst>
                                        </p:cTn>
                                        <p:tgtEl>
                                          <p:spTgt spid="683"/>
                                        </p:tgtEl>
                                        <p:attrNameLst>
                                          <p:attrName>style.visibility</p:attrName>
                                        </p:attrNameLst>
                                      </p:cBhvr>
                                      <p:to>
                                        <p:strVal val="visible"/>
                                      </p:to>
                                    </p:set>
                                    <p:animEffect filter="randombar(horizontal)" transition="in">
                                      <p:cBhvr additive="repl">
                                        <p:cTn id="784"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7" name="CustomShape 1"/>
          <p:cNvSpPr/>
          <p:nvPr/>
        </p:nvSpPr>
        <p:spPr>
          <a:xfrm>
            <a:off x="0" y="0"/>
            <a:ext cx="1218888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8" name="CustomShape 2"/>
          <p:cNvSpPr/>
          <p:nvPr/>
        </p:nvSpPr>
        <p:spPr>
          <a:xfrm>
            <a:off x="0" y="4572000"/>
            <a:ext cx="12188880" cy="229248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689" name="CustomShape 3"/>
          <p:cNvSpPr/>
          <p:nvPr/>
        </p:nvSpPr>
        <p:spPr>
          <a:xfrm>
            <a:off x="1069920" y="4845960"/>
            <a:ext cx="10055160" cy="151992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6000" spc="-1" strike="noStrike" cap="all">
                <a:solidFill>
                  <a:srgbClr val="0070c0"/>
                </a:solidFill>
                <a:latin typeface="Rockwell Condensed"/>
                <a:ea typeface="DejaVu Sans"/>
              </a:rPr>
              <a:t>II.2.6 </a:t>
            </a:r>
            <a:r>
              <a:rPr b="1" lang="en-US" sz="6000" spc="-1" strike="noStrike" cap="all">
                <a:solidFill>
                  <a:srgbClr val="0070c0"/>
                </a:solidFill>
                <a:latin typeface="Rockwell Condensed"/>
                <a:ea typeface="DejaVu Sans"/>
              </a:rPr>
              <a:t>File pE sections</a:t>
            </a:r>
            <a:endParaRPr b="0" lang="en-US" sz="6000" spc="-1" strike="noStrike">
              <a:latin typeface="Arial"/>
            </a:endParaRPr>
          </a:p>
        </p:txBody>
      </p:sp>
      <p:sp>
        <p:nvSpPr>
          <p:cNvPr id="690" name="CustomShape 4"/>
          <p:cNvSpPr/>
          <p:nvPr/>
        </p:nvSpPr>
        <p:spPr>
          <a:xfrm>
            <a:off x="1069920" y="965160"/>
            <a:ext cx="4701240" cy="3485160"/>
          </a:xfrm>
          <a:prstGeom prst="rect">
            <a:avLst/>
          </a:prstGeom>
          <a:noFill/>
          <a:ln>
            <a:noFill/>
          </a:ln>
        </p:spPr>
        <p:style>
          <a:lnRef idx="0"/>
          <a:fillRef idx="0"/>
          <a:effectRef idx="0"/>
          <a:fontRef idx="minor"/>
        </p:style>
        <p:txBody>
          <a:bodyPr lIns="90000" rIns="90000" tIns="45000" bIns="45000">
            <a:normAutofit/>
          </a:bodyPr>
          <a:p>
            <a:pPr>
              <a:lnSpc>
                <a:spcPct val="90000"/>
              </a:lnSpc>
              <a:spcBef>
                <a:spcPts val="1199"/>
              </a:spcBef>
            </a:pPr>
            <a:endParaRPr b="0" lang="en-US" sz="1800" spc="-1" strike="noStrike">
              <a:latin typeface="Arial"/>
            </a:endParaRPr>
          </a:p>
          <a:p>
            <a:pPr>
              <a:lnSpc>
                <a:spcPct val="90000"/>
              </a:lnSpc>
              <a:spcBef>
                <a:spcPts val="1199"/>
              </a:spcBef>
            </a:pPr>
            <a:endParaRPr b="0" lang="en-US" sz="1800" spc="-1" strike="noStrike">
              <a:latin typeface="Arial"/>
            </a:endParaRPr>
          </a:p>
          <a:p>
            <a:pPr>
              <a:lnSpc>
                <a:spcPct val="90000"/>
              </a:lnSpc>
              <a:spcBef>
                <a:spcPts val="1199"/>
              </a:spcBef>
            </a:pP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Các Leaf nodes là nút thấp nhất trong cây tài nguyên. Họ xác định kích thước và vị trí của dữ liệu tài nguyên thực tế. Mỗi nút lá được biểu diễn bằng cấu trúc sau IMAGE_RESOURCE_DATA_ENTRY:</a:t>
            </a:r>
            <a:endParaRPr b="0" lang="en-US" sz="1800" spc="-1" strike="noStrike">
              <a:latin typeface="Arial"/>
            </a:endParaRPr>
          </a:p>
          <a:p>
            <a:pPr>
              <a:lnSpc>
                <a:spcPct val="90000"/>
              </a:lnSpc>
              <a:spcBef>
                <a:spcPts val="1199"/>
              </a:spcBef>
            </a:pPr>
            <a:endParaRPr b="0" lang="en-US" sz="1800" spc="-1" strike="noStrike">
              <a:latin typeface="Arial"/>
            </a:endParaRPr>
          </a:p>
        </p:txBody>
      </p:sp>
      <p:pic>
        <p:nvPicPr>
          <p:cNvPr id="691" name="Picture 3" descr=""/>
          <p:cNvPicPr/>
          <p:nvPr/>
        </p:nvPicPr>
        <p:blipFill>
          <a:blip r:embed="rId2"/>
          <a:stretch/>
        </p:blipFill>
        <p:spPr>
          <a:xfrm>
            <a:off x="6417720" y="1667520"/>
            <a:ext cx="4758120" cy="1850760"/>
          </a:xfrm>
          <a:prstGeom prst="rect">
            <a:avLst/>
          </a:prstGeom>
          <a:ln>
            <a:noFill/>
          </a:ln>
        </p:spPr>
      </p:pic>
      <p:grpSp>
        <p:nvGrpSpPr>
          <p:cNvPr id="692" name="Group 5"/>
          <p:cNvGrpSpPr/>
          <p:nvPr/>
        </p:nvGrpSpPr>
        <p:grpSpPr>
          <a:xfrm>
            <a:off x="11401560" y="6229800"/>
            <a:ext cx="453960" cy="453960"/>
            <a:chOff x="11401560" y="6229800"/>
            <a:chExt cx="453960" cy="453960"/>
          </a:xfrm>
        </p:grpSpPr>
        <p:sp>
          <p:nvSpPr>
            <p:cNvPr id="693" name="CustomShape 6"/>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694" name="CustomShape 7"/>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695" name="CustomShape 8"/>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9BF0582-E26E-4932-AADD-54478205596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785" dur="indefinite" restart="never" nodeType="tmRoot">
          <p:childTnLst>
            <p:seq>
              <p:cTn id="786" dur="indefinite" nodeType="mainSeq">
                <p:childTnLst>
                  <p:par>
                    <p:cTn id="787" fill="hold">
                      <p:stCondLst>
                        <p:cond delay="indefinite"/>
                      </p:stCondLst>
                      <p:childTnLst>
                        <p:par>
                          <p:cTn id="788" fill="hold">
                            <p:stCondLst>
                              <p:cond delay="0"/>
                            </p:stCondLst>
                            <p:childTnLst>
                              <p:par>
                                <p:cTn id="789" nodeType="clickEffect" fill="hold" presetClass="entr" presetID="2" presetSubtype="4">
                                  <p:stCondLst>
                                    <p:cond delay="0"/>
                                  </p:stCondLst>
                                  <p:childTnLst>
                                    <p:set>
                                      <p:cBhvr>
                                        <p:cTn id="790" dur="1" fill="hold">
                                          <p:stCondLst>
                                            <p:cond delay="0"/>
                                          </p:stCondLst>
                                        </p:cTn>
                                        <p:tgtEl>
                                          <p:spTgt spid="689"/>
                                        </p:tgtEl>
                                        <p:attrNameLst>
                                          <p:attrName>style.visibility</p:attrName>
                                        </p:attrNameLst>
                                      </p:cBhvr>
                                      <p:to>
                                        <p:strVal val="visible"/>
                                      </p:to>
                                    </p:set>
                                    <p:anim calcmode="lin" valueType="num">
                                      <p:cBhvr additive="repl">
                                        <p:cTn id="791" dur="500" fill="hold"/>
                                        <p:tgtEl>
                                          <p:spTgt spid="689"/>
                                        </p:tgtEl>
                                        <p:attrNameLst>
                                          <p:attrName>ppt_x</p:attrName>
                                        </p:attrNameLst>
                                      </p:cBhvr>
                                      <p:tavLst>
                                        <p:tav tm="0">
                                          <p:val>
                                            <p:strVal val="#ppt_x"/>
                                          </p:val>
                                        </p:tav>
                                        <p:tav tm="100000">
                                          <p:val>
                                            <p:strVal val="#ppt_x"/>
                                          </p:val>
                                        </p:tav>
                                      </p:tavLst>
                                    </p:anim>
                                    <p:anim calcmode="lin" valueType="num">
                                      <p:cBhvr additive="repl">
                                        <p:cTn id="792" dur="500" fill="hold"/>
                                        <p:tgtEl>
                                          <p:spTgt spid="689"/>
                                        </p:tgtEl>
                                        <p:attrNameLst>
                                          <p:attrName>ppt_y</p:attrName>
                                        </p:attrNameLst>
                                      </p:cBhvr>
                                      <p:tavLst>
                                        <p:tav tm="0">
                                          <p:val>
                                            <p:strVal val="1+#ppt_h/2"/>
                                          </p:val>
                                        </p:tav>
                                        <p:tav tm="100000">
                                          <p:val>
                                            <p:strVal val="#ppt_y"/>
                                          </p:val>
                                        </p:tav>
                                      </p:tavLst>
                                    </p:anim>
                                  </p:childTnLst>
                                </p:cTn>
                              </p:par>
                            </p:childTnLst>
                          </p:cTn>
                        </p:par>
                      </p:childTnLst>
                    </p:cTn>
                  </p:par>
                  <p:par>
                    <p:cTn id="793" fill="hold">
                      <p:stCondLst>
                        <p:cond delay="indefinite"/>
                      </p:stCondLst>
                      <p:childTnLst>
                        <p:par>
                          <p:cTn id="794" fill="hold">
                            <p:stCondLst>
                              <p:cond delay="0"/>
                            </p:stCondLst>
                            <p:childTnLst>
                              <p:par>
                                <p:cTn id="795" nodeType="clickEffect" fill="hold" presetClass="entr" presetID="42">
                                  <p:stCondLst>
                                    <p:cond delay="0"/>
                                  </p:stCondLst>
                                  <p:childTnLst>
                                    <p:set>
                                      <p:cBhvr>
                                        <p:cTn id="796" dur="1" fill="hold">
                                          <p:stCondLst>
                                            <p:cond delay="0"/>
                                          </p:stCondLst>
                                        </p:cTn>
                                        <p:tgtEl>
                                          <p:spTgt spid="690">
                                            <p:txEl>
                                              <p:pRg st="3" end="3"/>
                                            </p:txEl>
                                          </p:spTgt>
                                        </p:tgtEl>
                                        <p:attrNameLst>
                                          <p:attrName>style.visibility</p:attrName>
                                        </p:attrNameLst>
                                      </p:cBhvr>
                                      <p:to>
                                        <p:strVal val="visible"/>
                                      </p:to>
                                    </p:set>
                                    <p:animEffect filter="fade" transition="in">
                                      <p:cBhvr additive="repl">
                                        <p:cTn id="797" dur="1000"/>
                                        <p:tgtEl>
                                          <p:spTgt spid="690">
                                            <p:txEl>
                                              <p:pRg st="3" end="3"/>
                                            </p:txEl>
                                          </p:spTgt>
                                        </p:tgtEl>
                                      </p:cBhvr>
                                    </p:animEffect>
                                    <p:anim calcmode="lin" valueType="num">
                                      <p:cBhvr additive="repl">
                                        <p:cTn id="798" dur="1000" fill="hold"/>
                                        <p:tgtEl>
                                          <p:spTgt spid="690">
                                            <p:txEl>
                                              <p:pRg st="3" end="3"/>
                                            </p:txEl>
                                          </p:spTgt>
                                        </p:tgtEl>
                                        <p:attrNameLst>
                                          <p:attrName>ppt_x</p:attrName>
                                        </p:attrNameLst>
                                      </p:cBhvr>
                                      <p:tavLst>
                                        <p:tav tm="0">
                                          <p:val>
                                            <p:strVal val="#ppt_x"/>
                                          </p:val>
                                        </p:tav>
                                        <p:tav tm="100000">
                                          <p:val>
                                            <p:strVal val="#ppt_x"/>
                                          </p:val>
                                        </p:tav>
                                      </p:tavLst>
                                    </p:anim>
                                    <p:anim calcmode="lin" valueType="num">
                                      <p:cBhvr additive="repl">
                                        <p:cTn id="799" dur="1000" fill="hold"/>
                                        <p:tgtEl>
                                          <p:spTgt spid="69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0" fill="hold">
                      <p:stCondLst>
                        <p:cond delay="indefinite"/>
                      </p:stCondLst>
                      <p:childTnLst>
                        <p:par>
                          <p:cTn id="801" fill="hold">
                            <p:stCondLst>
                              <p:cond delay="0"/>
                            </p:stCondLst>
                            <p:childTnLst>
                              <p:par>
                                <p:cTn id="802" nodeType="clickEffect" fill="hold" presetClass="entr" presetID="14" presetSubtype="10">
                                  <p:stCondLst>
                                    <p:cond delay="0"/>
                                  </p:stCondLst>
                                  <p:childTnLst>
                                    <p:set>
                                      <p:cBhvr>
                                        <p:cTn id="803" dur="1" fill="hold">
                                          <p:stCondLst>
                                            <p:cond delay="0"/>
                                          </p:stCondLst>
                                        </p:cTn>
                                        <p:tgtEl>
                                          <p:spTgt spid="691"/>
                                        </p:tgtEl>
                                        <p:attrNameLst>
                                          <p:attrName>style.visibility</p:attrName>
                                        </p:attrNameLst>
                                      </p:cBhvr>
                                      <p:to>
                                        <p:strVal val="visible"/>
                                      </p:to>
                                    </p:set>
                                    <p:animEffect filter="randombar(horizontal)" transition="in">
                                      <p:cBhvr additive="repl">
                                        <p:cTn id="804" dur="500"/>
                                        <p:tgtEl>
                                          <p:spTgt spid="6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6" name="CustomShape 1"/>
          <p:cNvSpPr/>
          <p:nvPr/>
        </p:nvSpPr>
        <p:spPr>
          <a:xfrm>
            <a:off x="7865640" y="484560"/>
            <a:ext cx="3674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600" spc="-1" strike="noStrike" cap="all">
                <a:solidFill>
                  <a:srgbClr val="0070c0"/>
                </a:solidFill>
                <a:latin typeface="Rockwell Condensed"/>
                <a:ea typeface="DejaVu Sans"/>
              </a:rPr>
              <a:t>II.2.6 </a:t>
            </a:r>
            <a:r>
              <a:rPr b="1" lang="en-US" sz="3600" spc="-1" strike="noStrike" cap="all">
                <a:solidFill>
                  <a:srgbClr val="0070c0"/>
                </a:solidFill>
                <a:latin typeface="Rockwell Condensed"/>
                <a:ea typeface="DejaVu Sans"/>
              </a:rPr>
              <a:t>File pE sections</a:t>
            </a:r>
            <a:endParaRPr b="0" lang="en-US" sz="3600" spc="-1" strike="noStrike">
              <a:latin typeface="Arial"/>
            </a:endParaRPr>
          </a:p>
        </p:txBody>
      </p:sp>
      <p:pic>
        <p:nvPicPr>
          <p:cNvPr id="697" name="Content Placeholder 3" descr=""/>
          <p:cNvPicPr/>
          <p:nvPr/>
        </p:nvPicPr>
        <p:blipFill>
          <a:blip r:embed="rId1"/>
          <a:stretch/>
        </p:blipFill>
        <p:spPr>
          <a:xfrm>
            <a:off x="633960" y="1092600"/>
            <a:ext cx="6909120" cy="4679640"/>
          </a:xfrm>
          <a:prstGeom prst="rect">
            <a:avLst/>
          </a:prstGeom>
          <a:ln>
            <a:noFill/>
          </a:ln>
        </p:spPr>
      </p:pic>
      <p:sp>
        <p:nvSpPr>
          <p:cNvPr id="698" name="CustomShape 2"/>
          <p:cNvSpPr/>
          <p:nvPr/>
        </p:nvSpPr>
        <p:spPr>
          <a:xfrm>
            <a:off x="7865640" y="2121480"/>
            <a:ext cx="3674160" cy="4089240"/>
          </a:xfrm>
          <a:prstGeom prst="rect">
            <a:avLst/>
          </a:prstGeom>
          <a:noFill/>
          <a:ln>
            <a:noFill/>
          </a:ln>
        </p:spPr>
        <p:style>
          <a:lnRef idx="0"/>
          <a:fillRef idx="0"/>
          <a:effectRef idx="0"/>
          <a:fontRef idx="minor"/>
        </p:style>
      </p:sp>
      <p:sp>
        <p:nvSpPr>
          <p:cNvPr id="699"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E4A17E0-951B-4D0D-8822-8AB0D29E815C}"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05" dur="indefinite" restart="never" nodeType="tmRoot">
          <p:childTnLst>
            <p:seq>
              <p:cTn id="806" dur="indefinite" nodeType="mainSeq">
                <p:childTnLst>
                  <p:par>
                    <p:cTn id="807" fill="hold">
                      <p:stCondLst>
                        <p:cond delay="indefinite"/>
                      </p:stCondLst>
                      <p:childTnLst>
                        <p:par>
                          <p:cTn id="808" fill="hold">
                            <p:stCondLst>
                              <p:cond delay="0"/>
                            </p:stCondLst>
                            <p:childTnLst>
                              <p:par>
                                <p:cTn id="809" nodeType="clickEffect" fill="hold" presetClass="entr" presetID="16" presetSubtype="21">
                                  <p:stCondLst>
                                    <p:cond delay="0"/>
                                  </p:stCondLst>
                                  <p:childTnLst>
                                    <p:set>
                                      <p:cBhvr>
                                        <p:cTn id="810" dur="1" fill="hold">
                                          <p:stCondLst>
                                            <p:cond delay="0"/>
                                          </p:stCondLst>
                                        </p:cTn>
                                        <p:tgtEl>
                                          <p:spTgt spid="696"/>
                                        </p:tgtEl>
                                        <p:attrNameLst>
                                          <p:attrName>style.visibility</p:attrName>
                                        </p:attrNameLst>
                                      </p:cBhvr>
                                      <p:to>
                                        <p:strVal val="visible"/>
                                      </p:to>
                                    </p:set>
                                    <p:animEffect filter="barn(inVertical)" transition="in">
                                      <p:cBhvr additive="repl">
                                        <p:cTn id="811" dur="500"/>
                                        <p:tgtEl>
                                          <p:spTgt spid="696"/>
                                        </p:tgtEl>
                                      </p:cBhvr>
                                    </p:animEffect>
                                  </p:childTnLst>
                                </p:cTn>
                              </p:par>
                            </p:childTnLst>
                          </p:cTn>
                        </p:par>
                      </p:childTnLst>
                    </p:cTn>
                  </p:par>
                  <p:par>
                    <p:cTn id="812" fill="hold">
                      <p:stCondLst>
                        <p:cond delay="indefinite"/>
                      </p:stCondLst>
                      <p:childTnLst>
                        <p:par>
                          <p:cTn id="813" fill="hold">
                            <p:stCondLst>
                              <p:cond delay="0"/>
                            </p:stCondLst>
                            <p:childTnLst>
                              <p:par>
                                <p:cTn id="814" nodeType="clickEffect" fill="hold" presetClass="entr" presetID="21" presetSubtype="1">
                                  <p:stCondLst>
                                    <p:cond delay="0"/>
                                  </p:stCondLst>
                                  <p:childTnLst>
                                    <p:set>
                                      <p:cBhvr>
                                        <p:cTn id="815" dur="1" fill="hold">
                                          <p:stCondLst>
                                            <p:cond delay="0"/>
                                          </p:stCondLst>
                                        </p:cTn>
                                        <p:tgtEl>
                                          <p:spTgt spid="697"/>
                                        </p:tgtEl>
                                        <p:attrNameLst>
                                          <p:attrName>style.visibility</p:attrName>
                                        </p:attrNameLst>
                                      </p:cBhvr>
                                      <p:to>
                                        <p:strVal val="visible"/>
                                      </p:to>
                                    </p:set>
                                    <p:animEffect filter="wheel(1)" transition="in">
                                      <p:cBhvr additive="repl">
                                        <p:cTn id="816" dur="2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I.3 Quản lý bộ nhớ trên windows</a:t>
            </a:r>
            <a:endParaRPr b="0" lang="en-US" sz="5400" spc="-1" strike="noStrike">
              <a:latin typeface="Arial"/>
            </a:endParaRPr>
          </a:p>
        </p:txBody>
      </p:sp>
      <p:sp>
        <p:nvSpPr>
          <p:cNvPr id="414" name="CustomShape 2"/>
          <p:cNvSpPr/>
          <p:nvPr/>
        </p:nvSpPr>
        <p:spPr>
          <a:xfrm>
            <a:off x="1069920" y="2320560"/>
            <a:ext cx="10055160" cy="384840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Windows 32bit có thể cho truy cập 4gb bộ nhớ vật lý.</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Bởi vì hệ thống 32bit sẽ có 32 đường địa chỉ,đánh dấu 4GB bộ nhớ,từ 0x00000000 đến 0xFFFFFFFF. Windows cũng cho phép mỗi process có 4GB không gian địa chỉ logic. Gồm 2 GB cho usermode và 2GB cho Windows Kernel mode code.</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Vậy Windows đã làm thế nào để cấp bộ nhớ cho tất cả các process? Đơn giản, windows dùng đặc trưng quan trọng của các vxl x86 (hoặc hơn) như phân trang (paging).</a:t>
            </a:r>
            <a:br/>
            <a:r>
              <a:rPr b="0" lang="en-US" sz="2000" spc="-1" strike="noStrike">
                <a:solidFill>
                  <a:srgbClr val="000000"/>
                </a:solidFill>
                <a:latin typeface="Rockwell"/>
                <a:ea typeface="DejaVu Sans"/>
              </a:rPr>
              <a:t> </a:t>
            </a:r>
            <a:endParaRPr b="0" lang="en-US" sz="20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2000" spc="-1" strike="noStrike">
                <a:solidFill>
                  <a:srgbClr val="000000"/>
                </a:solidFill>
                <a:latin typeface="Rockwell"/>
                <a:ea typeface="DejaVu Sans"/>
              </a:rPr>
              <a:t>Phân trang cho phép ứng dụng sử dụng nhiều địa chỉ vật lý khác nhau.Đơn vị phân trang của vxl chuyển địa chỉ logic sang địa chỉ vật lý.Nó chấp nhận mỗi process có đủ 4Gb không gian bộ nhớ.</a:t>
            </a:r>
            <a:endParaRPr b="0" lang="en-US" sz="2000" spc="-1" strike="noStrike">
              <a:latin typeface="Arial"/>
            </a:endParaRPr>
          </a:p>
        </p:txBody>
      </p:sp>
      <p:sp>
        <p:nvSpPr>
          <p:cNvPr id="415"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F393A3FA-0129-4183-8D2E-17BC91BF3A1B}"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wheel spokes="1"/>
  </p:transition>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0"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701"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II.2.6 </a:t>
            </a:r>
            <a:r>
              <a:rPr b="1" lang="en-US" sz="3200" spc="-1" strike="noStrike" cap="all">
                <a:solidFill>
                  <a:srgbClr val="0070c0"/>
                </a:solidFill>
                <a:latin typeface="Rockwell Condensed"/>
                <a:ea typeface="DejaVu Sans"/>
              </a:rPr>
              <a:t>File pE sections</a:t>
            </a:r>
            <a:endParaRPr b="0" lang="en-US" sz="3200" spc="-1" strike="noStrike">
              <a:latin typeface="Arial"/>
            </a:endParaRPr>
          </a:p>
        </p:txBody>
      </p:sp>
      <p:pic>
        <p:nvPicPr>
          <p:cNvPr id="702" name="Picture 3" descr=""/>
          <p:cNvPicPr/>
          <p:nvPr/>
        </p:nvPicPr>
        <p:blipFill>
          <a:blip r:embed="rId2"/>
          <a:stretch/>
        </p:blipFill>
        <p:spPr>
          <a:xfrm>
            <a:off x="633960" y="937440"/>
            <a:ext cx="6878880" cy="4990320"/>
          </a:xfrm>
          <a:prstGeom prst="rect">
            <a:avLst/>
          </a:prstGeom>
          <a:ln>
            <a:noFill/>
          </a:ln>
        </p:spPr>
      </p:pic>
      <p:sp>
        <p:nvSpPr>
          <p:cNvPr id="703"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fontScale="97000"/>
          </a:bodyPr>
          <a:p>
            <a:pPr marL="182880" indent="-179640">
              <a:lnSpc>
                <a:spcPct val="90000"/>
              </a:lnSpc>
              <a:spcBef>
                <a:spcPts val="1199"/>
              </a:spcBef>
              <a:buClr>
                <a:srgbClr val="9e3611"/>
              </a:buClr>
              <a:buSzPct val="85000"/>
              <a:buFont typeface="Wingdings" charset="2"/>
              <a:buChar char=""/>
            </a:pPr>
            <a:r>
              <a:rPr b="1" lang="en-US" sz="1800" spc="-1" strike="noStrike">
                <a:solidFill>
                  <a:srgbClr val="000000"/>
                </a:solidFill>
                <a:latin typeface="Rockwell"/>
                <a:ea typeface="DejaVu Sans"/>
              </a:rPr>
              <a:t>Export data section: .edata - section</a:t>
            </a:r>
            <a:r>
              <a:rPr b="0" lang="en-US" sz="1800" spc="-1" strike="noStrike">
                <a:solidFill>
                  <a:srgbClr val="000000"/>
                </a:solidFill>
                <a:latin typeface="Rockwell"/>
                <a:ea typeface="DejaVu Sans"/>
              </a:rPr>
              <a:t>.edata chứa dữ liệu export cho ứng dụng hoặc DLL. Section này chứa một  export directory để lấy thông tin export.</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NumberOfFifts và NumberOfNames cho biết có bao nhiêu function và tên functions đang được export từ ​​mô-đun.</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addressOfFifts là một RVA mảng các entry point được exported. </a:t>
            </a:r>
            <a:endParaRPr b="0" lang="en-US" sz="1800" spc="-1" strike="noStrike">
              <a:latin typeface="Arial"/>
            </a:endParaRPr>
          </a:p>
        </p:txBody>
      </p:sp>
      <p:grpSp>
        <p:nvGrpSpPr>
          <p:cNvPr id="704" name="Group 4"/>
          <p:cNvGrpSpPr/>
          <p:nvPr/>
        </p:nvGrpSpPr>
        <p:grpSpPr>
          <a:xfrm>
            <a:off x="11401560" y="6229800"/>
            <a:ext cx="453960" cy="453960"/>
            <a:chOff x="11401560" y="6229800"/>
            <a:chExt cx="453960" cy="453960"/>
          </a:xfrm>
        </p:grpSpPr>
        <p:sp>
          <p:nvSpPr>
            <p:cNvPr id="705"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706"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707"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AC8680B2-B1B8-4849-BBA7-B16469383581}"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checker dir="horz"/>
  </p:transition>
  <p:timing>
    <p:tnLst>
      <p:par>
        <p:cTn id="817" dur="indefinite" restart="never" nodeType="tmRoot">
          <p:childTnLst>
            <p:seq>
              <p:cTn id="818" dur="indefinite" nodeType="mainSeq">
                <p:childTnLst>
                  <p:par>
                    <p:cTn id="819" fill="hold">
                      <p:stCondLst>
                        <p:cond delay="indefinite"/>
                      </p:stCondLst>
                      <p:childTnLst>
                        <p:par>
                          <p:cTn id="820" fill="hold">
                            <p:stCondLst>
                              <p:cond delay="0"/>
                            </p:stCondLst>
                            <p:childTnLst>
                              <p:par>
                                <p:cTn id="821" nodeType="clickEffect" fill="hold" presetClass="entr" presetID="16" presetSubtype="21">
                                  <p:stCondLst>
                                    <p:cond delay="0"/>
                                  </p:stCondLst>
                                  <p:childTnLst>
                                    <p:set>
                                      <p:cBhvr>
                                        <p:cTn id="822" dur="1" fill="hold">
                                          <p:stCondLst>
                                            <p:cond delay="0"/>
                                          </p:stCondLst>
                                        </p:cTn>
                                        <p:tgtEl>
                                          <p:spTgt spid="701"/>
                                        </p:tgtEl>
                                        <p:attrNameLst>
                                          <p:attrName>style.visibility</p:attrName>
                                        </p:attrNameLst>
                                      </p:cBhvr>
                                      <p:to>
                                        <p:strVal val="visible"/>
                                      </p:to>
                                    </p:set>
                                    <p:animEffect filter="barn(inVertical)" transition="in">
                                      <p:cBhvr additive="repl">
                                        <p:cTn id="823" dur="500"/>
                                        <p:tgtEl>
                                          <p:spTgt spid="701"/>
                                        </p:tgtEl>
                                      </p:cBhvr>
                                    </p:animEffect>
                                  </p:childTnLst>
                                </p:cTn>
                              </p:par>
                            </p:childTnLst>
                          </p:cTn>
                        </p:par>
                      </p:childTnLst>
                    </p:cTn>
                  </p:par>
                  <p:par>
                    <p:cTn id="824" fill="hold">
                      <p:stCondLst>
                        <p:cond delay="indefinite"/>
                      </p:stCondLst>
                      <p:childTnLst>
                        <p:par>
                          <p:cTn id="825" fill="hold">
                            <p:stCondLst>
                              <p:cond delay="0"/>
                            </p:stCondLst>
                            <p:childTnLst>
                              <p:par>
                                <p:cTn id="826" nodeType="clickEffect" fill="hold" presetClass="entr" presetID="16" presetSubtype="21">
                                  <p:stCondLst>
                                    <p:cond delay="0"/>
                                  </p:stCondLst>
                                  <p:childTnLst>
                                    <p:set>
                                      <p:cBhvr>
                                        <p:cTn id="827" dur="1" fill="hold">
                                          <p:stCondLst>
                                            <p:cond delay="0"/>
                                          </p:stCondLst>
                                        </p:cTn>
                                        <p:tgtEl>
                                          <p:spTgt spid="703">
                                            <p:txEl>
                                              <p:pRg st="0" end="0"/>
                                            </p:txEl>
                                          </p:spTgt>
                                        </p:tgtEl>
                                        <p:attrNameLst>
                                          <p:attrName>style.visibility</p:attrName>
                                        </p:attrNameLst>
                                      </p:cBhvr>
                                      <p:to>
                                        <p:strVal val="visible"/>
                                      </p:to>
                                    </p:set>
                                    <p:animEffect filter="barn(inVertical)" transition="in">
                                      <p:cBhvr additive="repl">
                                        <p:cTn id="828" dur="500"/>
                                        <p:tgtEl>
                                          <p:spTgt spid="703">
                                            <p:txEl>
                                              <p:pRg st="0" end="0"/>
                                            </p:txEl>
                                          </p:spTgt>
                                        </p:tgtEl>
                                      </p:cBhvr>
                                    </p:animEffect>
                                  </p:childTnLst>
                                </p:cTn>
                              </p:par>
                            </p:childTnLst>
                          </p:cTn>
                        </p:par>
                      </p:childTnLst>
                    </p:cTn>
                  </p:par>
                  <p:par>
                    <p:cTn id="829" fill="hold">
                      <p:stCondLst>
                        <p:cond delay="indefinite"/>
                      </p:stCondLst>
                      <p:childTnLst>
                        <p:par>
                          <p:cTn id="830" fill="hold">
                            <p:stCondLst>
                              <p:cond delay="0"/>
                            </p:stCondLst>
                            <p:childTnLst>
                              <p:par>
                                <p:cTn id="831" nodeType="clickEffect" fill="hold" presetClass="entr" presetID="22" presetSubtype="4">
                                  <p:stCondLst>
                                    <p:cond delay="0"/>
                                  </p:stCondLst>
                                  <p:childTnLst>
                                    <p:set>
                                      <p:cBhvr>
                                        <p:cTn id="832" dur="1" fill="hold">
                                          <p:stCondLst>
                                            <p:cond delay="0"/>
                                          </p:stCondLst>
                                        </p:cTn>
                                        <p:tgtEl>
                                          <p:spTgt spid="703">
                                            <p:txEl>
                                              <p:pRg st="1" end="1"/>
                                            </p:txEl>
                                          </p:spTgt>
                                        </p:tgtEl>
                                        <p:attrNameLst>
                                          <p:attrName>style.visibility</p:attrName>
                                        </p:attrNameLst>
                                      </p:cBhvr>
                                      <p:to>
                                        <p:strVal val="visible"/>
                                      </p:to>
                                    </p:set>
                                    <p:animEffect filter="wipe(down)" transition="in">
                                      <p:cBhvr additive="repl">
                                        <p:cTn id="833" dur="500"/>
                                        <p:tgtEl>
                                          <p:spTgt spid="703">
                                            <p:txEl>
                                              <p:pRg st="1" end="1"/>
                                            </p:txEl>
                                          </p:spTgt>
                                        </p:tgtEl>
                                      </p:cBhvr>
                                    </p:animEffect>
                                  </p:childTnLst>
                                </p:cTn>
                              </p:par>
                              <p:par>
                                <p:cTn id="834" nodeType="withEffect" fill="hold" presetClass="entr" presetID="22" presetSubtype="4">
                                  <p:stCondLst>
                                    <p:cond delay="0"/>
                                  </p:stCondLst>
                                  <p:childTnLst>
                                    <p:set>
                                      <p:cBhvr>
                                        <p:cTn id="835" dur="1" fill="hold">
                                          <p:stCondLst>
                                            <p:cond delay="0"/>
                                          </p:stCondLst>
                                        </p:cTn>
                                        <p:tgtEl>
                                          <p:spTgt spid="703">
                                            <p:txEl>
                                              <p:pRg st="2" end="2"/>
                                            </p:txEl>
                                          </p:spTgt>
                                        </p:tgtEl>
                                        <p:attrNameLst>
                                          <p:attrName>style.visibility</p:attrName>
                                        </p:attrNameLst>
                                      </p:cBhvr>
                                      <p:to>
                                        <p:strVal val="visible"/>
                                      </p:to>
                                    </p:set>
                                    <p:animEffect filter="wipe(down)" transition="in">
                                      <p:cBhvr additive="repl">
                                        <p:cTn id="836" dur="500"/>
                                        <p:tgtEl>
                                          <p:spTgt spid="703">
                                            <p:txEl>
                                              <p:pRg st="2" end="2"/>
                                            </p:txEl>
                                          </p:spTgt>
                                        </p:tgtEl>
                                      </p:cBhvr>
                                    </p:animEffec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10">
                                  <p:stCondLst>
                                    <p:cond delay="0"/>
                                  </p:stCondLst>
                                  <p:childTnLst>
                                    <p:set>
                                      <p:cBhvr>
                                        <p:cTn id="840" dur="1" fill="hold">
                                          <p:stCondLst>
                                            <p:cond delay="0"/>
                                          </p:stCondLst>
                                        </p:cTn>
                                        <p:tgtEl>
                                          <p:spTgt spid="702"/>
                                        </p:tgtEl>
                                        <p:attrNameLst>
                                          <p:attrName>style.visibility</p:attrName>
                                        </p:attrNameLst>
                                      </p:cBhvr>
                                      <p:to>
                                        <p:strVal val="visible"/>
                                      </p:to>
                                    </p:set>
                                    <p:animEffect filter="fade" transition="in">
                                      <p:cBhvr additive="repl">
                                        <p:cTn id="841" dur="5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08"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709"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II.2.6 </a:t>
            </a:r>
            <a:r>
              <a:rPr b="1" lang="en-US" sz="3200" spc="-1" strike="noStrike" cap="all">
                <a:solidFill>
                  <a:srgbClr val="0070c0"/>
                </a:solidFill>
                <a:latin typeface="Rockwell Condensed"/>
                <a:ea typeface="DejaVu Sans"/>
              </a:rPr>
              <a:t>File pE sections</a:t>
            </a:r>
            <a:endParaRPr b="0" lang="en-US" sz="3200" spc="-1" strike="noStrike">
              <a:latin typeface="Arial"/>
            </a:endParaRPr>
          </a:p>
        </p:txBody>
      </p:sp>
      <p:pic>
        <p:nvPicPr>
          <p:cNvPr id="710" name="Picture 4" descr=""/>
          <p:cNvPicPr/>
          <p:nvPr/>
        </p:nvPicPr>
        <p:blipFill>
          <a:blip r:embed="rId2"/>
          <a:stretch/>
        </p:blipFill>
        <p:spPr>
          <a:xfrm>
            <a:off x="633960" y="861840"/>
            <a:ext cx="6878880" cy="5141160"/>
          </a:xfrm>
          <a:prstGeom prst="rect">
            <a:avLst/>
          </a:prstGeom>
          <a:ln>
            <a:noFill/>
          </a:ln>
        </p:spPr>
      </p:pic>
      <p:sp>
        <p:nvSpPr>
          <p:cNvPr id="711" name="CustomShape 3"/>
          <p:cNvSpPr/>
          <p:nvPr/>
        </p:nvSpPr>
        <p:spPr>
          <a:xfrm>
            <a:off x="8156520" y="2121480"/>
            <a:ext cx="3540960" cy="263952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Trường addressOfNames là địa chỉ RVA trỏ tới một mảng các RAV của tên các hàm được Export.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Rockwell"/>
                <a:ea typeface="DejaVu Sans"/>
              </a:rPr>
              <a:t>AddressOfNameOrdutions là địa chỉ RVA trỏ tới một mảng 2 bytes chứa các ordinal của các tên hàm</a:t>
            </a:r>
            <a:r>
              <a:rPr b="0" lang="en-US" sz="1600" spc="-1" strike="noStrike">
                <a:solidFill>
                  <a:srgbClr val="000000"/>
                </a:solidFill>
                <a:latin typeface="Rockwell"/>
                <a:ea typeface="DejaVu Sans"/>
              </a:rPr>
              <a:t>.</a:t>
            </a:r>
            <a:endParaRPr b="0" lang="en-US" sz="1600" spc="-1" strike="noStrike">
              <a:latin typeface="Arial"/>
            </a:endParaRPr>
          </a:p>
          <a:p>
            <a:pPr>
              <a:lnSpc>
                <a:spcPct val="90000"/>
              </a:lnSpc>
              <a:spcBef>
                <a:spcPts val="1199"/>
              </a:spcBef>
            </a:pPr>
            <a:endParaRPr b="0" lang="en-US" sz="1600" spc="-1" strike="noStrike">
              <a:latin typeface="Arial"/>
            </a:endParaRPr>
          </a:p>
        </p:txBody>
      </p:sp>
      <p:grpSp>
        <p:nvGrpSpPr>
          <p:cNvPr id="712" name="Group 4"/>
          <p:cNvGrpSpPr/>
          <p:nvPr/>
        </p:nvGrpSpPr>
        <p:grpSpPr>
          <a:xfrm>
            <a:off x="11401560" y="6229800"/>
            <a:ext cx="453960" cy="453960"/>
            <a:chOff x="11401560" y="6229800"/>
            <a:chExt cx="453960" cy="453960"/>
          </a:xfrm>
        </p:grpSpPr>
        <p:sp>
          <p:nvSpPr>
            <p:cNvPr id="713"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714"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pic>
        <p:nvPicPr>
          <p:cNvPr id="715" name="Picture 5" descr=""/>
          <p:cNvPicPr/>
          <p:nvPr/>
        </p:nvPicPr>
        <p:blipFill>
          <a:blip r:embed="rId4"/>
          <a:stretch/>
        </p:blipFill>
        <p:spPr>
          <a:xfrm>
            <a:off x="7928280" y="4294800"/>
            <a:ext cx="4168800" cy="2454120"/>
          </a:xfrm>
          <a:prstGeom prst="rect">
            <a:avLst/>
          </a:prstGeom>
          <a:ln>
            <a:noFill/>
          </a:ln>
        </p:spPr>
      </p:pic>
      <p:sp>
        <p:nvSpPr>
          <p:cNvPr id="716"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BD534BF6-8A36-4CF2-9DDE-EFEEA1E1883A}"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circle/>
  </p:transition>
  <p:timing>
    <p:tnLst>
      <p:par>
        <p:cTn id="842" dur="indefinite" restart="never" nodeType="tmRoot">
          <p:childTnLst>
            <p:seq>
              <p:cTn id="843" dur="indefinite" nodeType="mainSeq">
                <p:childTnLst>
                  <p:par>
                    <p:cTn id="844" fill="hold">
                      <p:stCondLst>
                        <p:cond delay="indefinite"/>
                      </p:stCondLst>
                      <p:childTnLst>
                        <p:par>
                          <p:cTn id="845" fill="hold">
                            <p:stCondLst>
                              <p:cond delay="0"/>
                            </p:stCondLst>
                            <p:childTnLst>
                              <p:par>
                                <p:cTn id="846" nodeType="clickEffect" fill="hold" presetClass="entr" presetID="16" presetSubtype="21">
                                  <p:stCondLst>
                                    <p:cond delay="0"/>
                                  </p:stCondLst>
                                  <p:childTnLst>
                                    <p:set>
                                      <p:cBhvr>
                                        <p:cTn id="847" dur="1" fill="hold">
                                          <p:stCondLst>
                                            <p:cond delay="0"/>
                                          </p:stCondLst>
                                        </p:cTn>
                                        <p:tgtEl>
                                          <p:spTgt spid="709"/>
                                        </p:tgtEl>
                                        <p:attrNameLst>
                                          <p:attrName>style.visibility</p:attrName>
                                        </p:attrNameLst>
                                      </p:cBhvr>
                                      <p:to>
                                        <p:strVal val="visible"/>
                                      </p:to>
                                    </p:set>
                                    <p:animEffect filter="barn(inVertical)" transition="in">
                                      <p:cBhvr additive="repl">
                                        <p:cTn id="848" dur="500"/>
                                        <p:tgtEl>
                                          <p:spTgt spid="709"/>
                                        </p:tgtEl>
                                      </p:cBhvr>
                                    </p:animEffect>
                                  </p:childTnLst>
                                </p:cTn>
                              </p:par>
                            </p:childTnLst>
                          </p:cTn>
                        </p:par>
                      </p:childTnLst>
                    </p:cTn>
                  </p:par>
                  <p:par>
                    <p:cTn id="849" fill="hold">
                      <p:stCondLst>
                        <p:cond delay="indefinite"/>
                      </p:stCondLst>
                      <p:childTnLst>
                        <p:par>
                          <p:cTn id="850" fill="hold">
                            <p:stCondLst>
                              <p:cond delay="0"/>
                            </p:stCondLst>
                            <p:childTnLst>
                              <p:par>
                                <p:cTn id="851" nodeType="clickEffect" fill="hold" presetClass="entr" presetID="14" presetSubtype="10">
                                  <p:stCondLst>
                                    <p:cond delay="0"/>
                                  </p:stCondLst>
                                  <p:childTnLst>
                                    <p:set>
                                      <p:cBhvr>
                                        <p:cTn id="852" dur="1" fill="hold">
                                          <p:stCondLst>
                                            <p:cond delay="0"/>
                                          </p:stCondLst>
                                        </p:cTn>
                                        <p:tgtEl>
                                          <p:spTgt spid="711">
                                            <p:txEl>
                                              <p:pRg st="0" end="0"/>
                                            </p:txEl>
                                          </p:spTgt>
                                        </p:tgtEl>
                                        <p:attrNameLst>
                                          <p:attrName>style.visibility</p:attrName>
                                        </p:attrNameLst>
                                      </p:cBhvr>
                                      <p:to>
                                        <p:strVal val="visible"/>
                                      </p:to>
                                    </p:set>
                                    <p:animEffect filter="randombar(horizontal)" transition="in">
                                      <p:cBhvr additive="repl">
                                        <p:cTn id="853" dur="500"/>
                                        <p:tgtEl>
                                          <p:spTgt spid="711">
                                            <p:txEl>
                                              <p:pRg st="0" end="0"/>
                                            </p:txEl>
                                          </p:spTgt>
                                        </p:tgtEl>
                                      </p:cBhvr>
                                    </p:animEffect>
                                  </p:childTnLst>
                                </p:cTn>
                              </p:par>
                            </p:childTnLst>
                          </p:cTn>
                        </p:par>
                      </p:childTnLst>
                    </p:cTn>
                  </p:par>
                  <p:par>
                    <p:cTn id="854" fill="hold">
                      <p:stCondLst>
                        <p:cond delay="indefinite"/>
                      </p:stCondLst>
                      <p:childTnLst>
                        <p:par>
                          <p:cTn id="855" fill="hold">
                            <p:stCondLst>
                              <p:cond delay="0"/>
                            </p:stCondLst>
                            <p:childTnLst>
                              <p:par>
                                <p:cTn id="856" nodeType="clickEffect" fill="hold" presetClass="entr" presetID="2" presetSubtype="4">
                                  <p:stCondLst>
                                    <p:cond delay="0"/>
                                  </p:stCondLst>
                                  <p:childTnLst>
                                    <p:set>
                                      <p:cBhvr>
                                        <p:cTn id="857" dur="1" fill="hold">
                                          <p:stCondLst>
                                            <p:cond delay="0"/>
                                          </p:stCondLst>
                                        </p:cTn>
                                        <p:tgtEl>
                                          <p:spTgt spid="711">
                                            <p:txEl>
                                              <p:pRg st="1" end="1"/>
                                            </p:txEl>
                                          </p:spTgt>
                                        </p:tgtEl>
                                        <p:attrNameLst>
                                          <p:attrName>style.visibility</p:attrName>
                                        </p:attrNameLst>
                                      </p:cBhvr>
                                      <p:to>
                                        <p:strVal val="visible"/>
                                      </p:to>
                                    </p:set>
                                    <p:anim calcmode="lin" valueType="num">
                                      <p:cBhvr additive="repl">
                                        <p:cTn id="858" dur="500" fill="hold"/>
                                        <p:tgtEl>
                                          <p:spTgt spid="711">
                                            <p:txEl>
                                              <p:pRg st="1" end="1"/>
                                            </p:txEl>
                                          </p:spTgt>
                                        </p:tgtEl>
                                        <p:attrNameLst>
                                          <p:attrName>ppt_x</p:attrName>
                                        </p:attrNameLst>
                                      </p:cBhvr>
                                      <p:tavLst>
                                        <p:tav tm="0">
                                          <p:val>
                                            <p:strVal val="#ppt_x"/>
                                          </p:val>
                                        </p:tav>
                                        <p:tav tm="100000">
                                          <p:val>
                                            <p:strVal val="#ppt_x"/>
                                          </p:val>
                                        </p:tav>
                                      </p:tavLst>
                                    </p:anim>
                                    <p:anim calcmode="lin" valueType="num">
                                      <p:cBhvr additive="repl">
                                        <p:cTn id="859" dur="500" fill="hold"/>
                                        <p:tgtEl>
                                          <p:spTgt spid="7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860" fill="hold">
                      <p:stCondLst>
                        <p:cond delay="indefinite"/>
                      </p:stCondLst>
                      <p:childTnLst>
                        <p:par>
                          <p:cTn id="861" fill="hold">
                            <p:stCondLst>
                              <p:cond delay="0"/>
                            </p:stCondLst>
                            <p:childTnLst>
                              <p:par>
                                <p:cTn id="862" nodeType="clickEffect" fill="hold" presetClass="entr" presetID="16" presetSubtype="21">
                                  <p:stCondLst>
                                    <p:cond delay="0"/>
                                  </p:stCondLst>
                                  <p:childTnLst>
                                    <p:set>
                                      <p:cBhvr>
                                        <p:cTn id="863" dur="1" fill="hold">
                                          <p:stCondLst>
                                            <p:cond delay="0"/>
                                          </p:stCondLst>
                                        </p:cTn>
                                        <p:tgtEl>
                                          <p:spTgt spid="710"/>
                                        </p:tgtEl>
                                        <p:attrNameLst>
                                          <p:attrName>style.visibility</p:attrName>
                                        </p:attrNameLst>
                                      </p:cBhvr>
                                      <p:to>
                                        <p:strVal val="visible"/>
                                      </p:to>
                                    </p:set>
                                    <p:animEffect filter="barn(inVertical)" transition="in">
                                      <p:cBhvr additive="repl">
                                        <p:cTn id="864" dur="500"/>
                                        <p:tgtEl>
                                          <p:spTgt spid="710"/>
                                        </p:tgtEl>
                                      </p:cBhvr>
                                    </p:animEffect>
                                  </p:childTnLst>
                                </p:cTn>
                              </p:par>
                            </p:childTnLst>
                          </p:cTn>
                        </p:par>
                      </p:childTnLst>
                    </p:cTn>
                  </p:par>
                  <p:par>
                    <p:cTn id="865" fill="hold">
                      <p:stCondLst>
                        <p:cond delay="indefinite"/>
                      </p:stCondLst>
                      <p:childTnLst>
                        <p:par>
                          <p:cTn id="866" fill="hold">
                            <p:stCondLst>
                              <p:cond delay="0"/>
                            </p:stCondLst>
                            <p:childTnLst>
                              <p:par>
                                <p:cTn id="867" nodeType="clickEffect" fill="hold" presetClass="entr" presetID="22" presetSubtype="4">
                                  <p:stCondLst>
                                    <p:cond delay="0"/>
                                  </p:stCondLst>
                                  <p:childTnLst>
                                    <p:set>
                                      <p:cBhvr>
                                        <p:cTn id="868" dur="1" fill="hold">
                                          <p:stCondLst>
                                            <p:cond delay="0"/>
                                          </p:stCondLst>
                                        </p:cTn>
                                        <p:tgtEl>
                                          <p:spTgt spid="715"/>
                                        </p:tgtEl>
                                        <p:attrNameLst>
                                          <p:attrName>style.visibility</p:attrName>
                                        </p:attrNameLst>
                                      </p:cBhvr>
                                      <p:to>
                                        <p:strVal val="visible"/>
                                      </p:to>
                                    </p:set>
                                    <p:animEffect filter="wipe(down)" transition="in">
                                      <p:cBhvr additive="repl">
                                        <p:cTn id="869" dur="5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7" name="CustomShape 1"/>
          <p:cNvSpPr/>
          <p:nvPr/>
        </p:nvSpPr>
        <p:spPr>
          <a:xfrm>
            <a:off x="7836480" y="0"/>
            <a:ext cx="4352400" cy="6854760"/>
          </a:xfrm>
          <a:prstGeom prst="rect">
            <a:avLst/>
          </a:prstGeom>
          <a:blipFill rotWithShape="0">
            <a:blip r:embed="rId1">
              <a:alphaModFix amt="60000"/>
            </a:blip>
            <a:tile/>
          </a:blipFill>
          <a:ln>
            <a:noFill/>
          </a:ln>
        </p:spPr>
        <p:style>
          <a:lnRef idx="2">
            <a:schemeClr val="accent1">
              <a:shade val="50000"/>
            </a:schemeClr>
          </a:lnRef>
          <a:fillRef idx="1">
            <a:schemeClr val="accent1"/>
          </a:fillRef>
          <a:effectRef idx="0">
            <a:schemeClr val="accent1"/>
          </a:effectRef>
          <a:fontRef idx="minor"/>
        </p:style>
      </p:sp>
      <p:sp>
        <p:nvSpPr>
          <p:cNvPr id="718" name="CustomShape 2"/>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70c0"/>
                </a:solidFill>
                <a:latin typeface="Rockwell Condensed"/>
                <a:ea typeface="DejaVu Sans"/>
              </a:rPr>
              <a:t>II.2.6 </a:t>
            </a:r>
            <a:r>
              <a:rPr b="1" lang="en-US" sz="3200" spc="-1" strike="noStrike" cap="all">
                <a:solidFill>
                  <a:srgbClr val="0070c0"/>
                </a:solidFill>
                <a:latin typeface="Rockwell Condensed"/>
                <a:ea typeface="DejaVu Sans"/>
              </a:rPr>
              <a:t>File pE sections</a:t>
            </a:r>
            <a:endParaRPr b="0" lang="en-US" sz="3200" spc="-1" strike="noStrike">
              <a:latin typeface="Arial"/>
            </a:endParaRPr>
          </a:p>
        </p:txBody>
      </p:sp>
      <p:pic>
        <p:nvPicPr>
          <p:cNvPr id="719" name="Picture 3" descr=""/>
          <p:cNvPicPr/>
          <p:nvPr/>
        </p:nvPicPr>
        <p:blipFill>
          <a:blip r:embed="rId2"/>
          <a:stretch/>
        </p:blipFill>
        <p:spPr>
          <a:xfrm>
            <a:off x="633960" y="1526760"/>
            <a:ext cx="6878880" cy="3811320"/>
          </a:xfrm>
          <a:prstGeom prst="rect">
            <a:avLst/>
          </a:prstGeom>
          <a:ln>
            <a:noFill/>
          </a:ln>
        </p:spPr>
      </p:pic>
      <p:sp>
        <p:nvSpPr>
          <p:cNvPr id="720" name="CustomShape 3"/>
          <p:cNvSpPr/>
          <p:nvPr/>
        </p:nvSpPr>
        <p:spPr>
          <a:xfrm>
            <a:off x="8156520" y="2121480"/>
            <a:ext cx="3540960" cy="4047480"/>
          </a:xfrm>
          <a:prstGeom prst="rect">
            <a:avLst/>
          </a:prstGeom>
          <a:noFill/>
          <a:ln>
            <a:noFill/>
          </a:ln>
        </p:spPr>
        <p:style>
          <a:lnRef idx="0"/>
          <a:fillRef idx="0"/>
          <a:effectRef idx="0"/>
          <a:fontRef idx="minor"/>
        </p:style>
        <p:txBody>
          <a:bodyPr lIns="90000" rIns="90000" tIns="45000" bIns="45000">
            <a:normAutofit/>
          </a:bodyPr>
          <a:p>
            <a:pPr marL="182880" indent="-179640">
              <a:lnSpc>
                <a:spcPct val="90000"/>
              </a:lnSpc>
              <a:spcBef>
                <a:spcPts val="1199"/>
              </a:spcBef>
              <a:buClr>
                <a:srgbClr val="9e3611"/>
              </a:buClr>
              <a:buSzPct val="85000"/>
              <a:buFont typeface="Wingdings" charset="2"/>
              <a:buChar char=""/>
            </a:pPr>
            <a:r>
              <a:rPr b="1" lang="en-US" sz="1400" spc="-1" strike="noStrike">
                <a:solidFill>
                  <a:srgbClr val="000000"/>
                </a:solidFill>
                <a:latin typeface="Rockwell"/>
                <a:ea typeface="DejaVu Sans"/>
              </a:rPr>
              <a:t>Import data section: .idata : </a:t>
            </a:r>
            <a:r>
              <a:rPr b="0" lang="en-US" sz="1400" spc="-1" strike="noStrike">
                <a:solidFill>
                  <a:srgbClr val="000000"/>
                </a:solidFill>
                <a:latin typeface="Rockwell"/>
                <a:ea typeface="DejaVu Sans"/>
              </a:rPr>
              <a:t>là một mảng cấu trúc, mỗi cấu trúc là 20bytes chứa thông tin về 1 dll mà PE import vào.</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400" spc="-1" strike="noStrike">
                <a:solidFill>
                  <a:srgbClr val="000000"/>
                </a:solidFill>
                <a:latin typeface="Rockwell"/>
                <a:ea typeface="DejaVu Sans"/>
              </a:rPr>
              <a:t> </a:t>
            </a:r>
            <a:r>
              <a:rPr b="0" lang="en-US" sz="1400" spc="-1" strike="noStrike">
                <a:solidFill>
                  <a:srgbClr val="000000"/>
                </a:solidFill>
                <a:latin typeface="Rockwell"/>
                <a:ea typeface="DejaVu Sans"/>
              </a:rPr>
              <a:t>Mặc dù IMAGE_DIRECTORY_ENTRY_IMPORT được defined, không có cấu nào ứng nào được bao gồm trong tệp WINNT.H. </a:t>
            </a:r>
            <a:endParaRPr b="0" lang="en-US" sz="14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400" spc="-1" strike="noStrike">
                <a:solidFill>
                  <a:srgbClr val="000000"/>
                </a:solidFill>
                <a:latin typeface="Rockwell"/>
                <a:ea typeface="DejaVu Sans"/>
              </a:rPr>
              <a:t>Thay vào đó, có một số cấu trúc khác được gọi là IMAGE_IMPORT_BY_NAME, IMAGE_THUNK_DATA và IMAGE_IMPORT_DESCRIPTOR. Nó sẽ có struct như sau IMAGE_IMPORT_MODULE_DIRECTORY ( tên này là do lập trình tự định nghĩa). </a:t>
            </a:r>
            <a:endParaRPr b="0" lang="en-US" sz="1400" spc="-1" strike="noStrike">
              <a:latin typeface="Arial"/>
            </a:endParaRPr>
          </a:p>
          <a:p>
            <a:pPr>
              <a:lnSpc>
                <a:spcPct val="90000"/>
              </a:lnSpc>
              <a:spcBef>
                <a:spcPts val="1199"/>
              </a:spcBef>
            </a:pPr>
            <a:endParaRPr b="0" lang="en-US" sz="1400" spc="-1" strike="noStrike">
              <a:latin typeface="Arial"/>
            </a:endParaRPr>
          </a:p>
          <a:p>
            <a:pPr>
              <a:lnSpc>
                <a:spcPct val="90000"/>
              </a:lnSpc>
              <a:spcBef>
                <a:spcPts val="1199"/>
              </a:spcBef>
            </a:pPr>
            <a:endParaRPr b="0" lang="en-US" sz="1400" spc="-1" strike="noStrike">
              <a:latin typeface="Arial"/>
            </a:endParaRPr>
          </a:p>
        </p:txBody>
      </p:sp>
      <p:grpSp>
        <p:nvGrpSpPr>
          <p:cNvPr id="721" name="Group 4"/>
          <p:cNvGrpSpPr/>
          <p:nvPr/>
        </p:nvGrpSpPr>
        <p:grpSpPr>
          <a:xfrm>
            <a:off x="11401560" y="6229800"/>
            <a:ext cx="453960" cy="453960"/>
            <a:chOff x="11401560" y="6229800"/>
            <a:chExt cx="453960" cy="453960"/>
          </a:xfrm>
        </p:grpSpPr>
        <p:sp>
          <p:nvSpPr>
            <p:cNvPr id="722" name="CustomShape 5"/>
            <p:cNvSpPr/>
            <p:nvPr/>
          </p:nvSpPr>
          <p:spPr>
            <a:xfrm>
              <a:off x="11401560" y="6229800"/>
              <a:ext cx="453960" cy="453960"/>
            </a:xfrm>
            <a:prstGeom prst="ellipse">
              <a:avLst/>
            </a:prstGeom>
            <a:blipFill rotWithShape="0">
              <a:blip r:embed="rId3"/>
              <a:tile/>
            </a:blipFill>
            <a:ln w="25560">
              <a:noFill/>
            </a:ln>
          </p:spPr>
          <p:style>
            <a:lnRef idx="0"/>
            <a:fillRef idx="0"/>
            <a:effectRef idx="0"/>
            <a:fontRef idx="minor"/>
          </p:style>
        </p:sp>
        <p:sp>
          <p:nvSpPr>
            <p:cNvPr id="723" name="CustomShape 6"/>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724" name="CustomShape 7"/>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40177063-11D7-4A8C-8684-EA761BBEB0A6}"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checker dir="horz"/>
  </p:transition>
  <p:timing>
    <p:tnLst>
      <p:par>
        <p:cTn id="870" dur="indefinite" restart="never" nodeType="tmRoot">
          <p:childTnLst>
            <p:seq>
              <p:cTn id="871" dur="indefinite" nodeType="mainSeq">
                <p:childTnLst>
                  <p:par>
                    <p:cTn id="872" fill="hold">
                      <p:stCondLst>
                        <p:cond delay="indefinite"/>
                      </p:stCondLst>
                      <p:childTnLst>
                        <p:par>
                          <p:cTn id="873" fill="hold">
                            <p:stCondLst>
                              <p:cond delay="0"/>
                            </p:stCondLst>
                            <p:childTnLst>
                              <p:par>
                                <p:cTn id="874" nodeType="clickEffect" fill="hold" presetClass="entr" presetID="22" presetSubtype="4">
                                  <p:stCondLst>
                                    <p:cond delay="0"/>
                                  </p:stCondLst>
                                  <p:childTnLst>
                                    <p:set>
                                      <p:cBhvr>
                                        <p:cTn id="875" dur="1" fill="hold">
                                          <p:stCondLst>
                                            <p:cond delay="0"/>
                                          </p:stCondLst>
                                        </p:cTn>
                                        <p:tgtEl>
                                          <p:spTgt spid="718"/>
                                        </p:tgtEl>
                                        <p:attrNameLst>
                                          <p:attrName>style.visibility</p:attrName>
                                        </p:attrNameLst>
                                      </p:cBhvr>
                                      <p:to>
                                        <p:strVal val="visible"/>
                                      </p:to>
                                    </p:set>
                                    <p:animEffect filter="wipe(down)" transition="in">
                                      <p:cBhvr additive="repl">
                                        <p:cTn id="876" dur="500"/>
                                        <p:tgtEl>
                                          <p:spTgt spid="718"/>
                                        </p:tgtEl>
                                      </p:cBhvr>
                                    </p:animEffect>
                                  </p:childTnLst>
                                </p:cTn>
                              </p:par>
                            </p:childTnLst>
                          </p:cTn>
                        </p:par>
                      </p:childTnLst>
                    </p:cTn>
                  </p:par>
                  <p:par>
                    <p:cTn id="877" fill="hold">
                      <p:stCondLst>
                        <p:cond delay="indefinite"/>
                      </p:stCondLst>
                      <p:childTnLst>
                        <p:par>
                          <p:cTn id="878" fill="hold">
                            <p:stCondLst>
                              <p:cond delay="0"/>
                            </p:stCondLst>
                            <p:childTnLst>
                              <p:par>
                                <p:cTn id="879" nodeType="clickEffect" fill="hold" presetClass="entr" presetID="22" presetSubtype="4">
                                  <p:stCondLst>
                                    <p:cond delay="0"/>
                                  </p:stCondLst>
                                  <p:childTnLst>
                                    <p:set>
                                      <p:cBhvr>
                                        <p:cTn id="880" dur="1" fill="hold">
                                          <p:stCondLst>
                                            <p:cond delay="0"/>
                                          </p:stCondLst>
                                        </p:cTn>
                                        <p:tgtEl>
                                          <p:spTgt spid="720">
                                            <p:txEl>
                                              <p:pRg st="0" end="0"/>
                                            </p:txEl>
                                          </p:spTgt>
                                        </p:tgtEl>
                                        <p:attrNameLst>
                                          <p:attrName>style.visibility</p:attrName>
                                        </p:attrNameLst>
                                      </p:cBhvr>
                                      <p:to>
                                        <p:strVal val="visible"/>
                                      </p:to>
                                    </p:set>
                                    <p:animEffect filter="wipe(down)" transition="in">
                                      <p:cBhvr additive="repl">
                                        <p:cTn id="881" dur="500"/>
                                        <p:tgtEl>
                                          <p:spTgt spid="720">
                                            <p:txEl>
                                              <p:pRg st="0" end="0"/>
                                            </p:txEl>
                                          </p:spTgt>
                                        </p:tgtEl>
                                      </p:cBhvr>
                                    </p:animEffect>
                                  </p:childTnLst>
                                </p:cTn>
                              </p:par>
                            </p:childTnLst>
                          </p:cTn>
                        </p:par>
                      </p:childTnLst>
                    </p:cTn>
                  </p:par>
                  <p:par>
                    <p:cTn id="882" fill="hold">
                      <p:stCondLst>
                        <p:cond delay="indefinite"/>
                      </p:stCondLst>
                      <p:childTnLst>
                        <p:par>
                          <p:cTn id="883" fill="hold">
                            <p:stCondLst>
                              <p:cond delay="0"/>
                            </p:stCondLst>
                            <p:childTnLst>
                              <p:par>
                                <p:cTn id="884" nodeType="clickEffect" fill="hold" presetClass="entr" presetID="22" presetSubtype="4">
                                  <p:stCondLst>
                                    <p:cond delay="0"/>
                                  </p:stCondLst>
                                  <p:childTnLst>
                                    <p:set>
                                      <p:cBhvr>
                                        <p:cTn id="885" dur="1" fill="hold">
                                          <p:stCondLst>
                                            <p:cond delay="0"/>
                                          </p:stCondLst>
                                        </p:cTn>
                                        <p:tgtEl>
                                          <p:spTgt spid="720">
                                            <p:txEl>
                                              <p:pRg st="1" end="1"/>
                                            </p:txEl>
                                          </p:spTgt>
                                        </p:tgtEl>
                                        <p:attrNameLst>
                                          <p:attrName>style.visibility</p:attrName>
                                        </p:attrNameLst>
                                      </p:cBhvr>
                                      <p:to>
                                        <p:strVal val="visible"/>
                                      </p:to>
                                    </p:set>
                                    <p:animEffect filter="wipe(down)" transition="in">
                                      <p:cBhvr additive="repl">
                                        <p:cTn id="886" dur="500"/>
                                        <p:tgtEl>
                                          <p:spTgt spid="720">
                                            <p:txEl>
                                              <p:pRg st="1" end="1"/>
                                            </p:txEl>
                                          </p:spTgt>
                                        </p:tgtEl>
                                      </p:cBhvr>
                                    </p:animEffect>
                                  </p:childTnLst>
                                </p:cTn>
                              </p:par>
                            </p:childTnLst>
                          </p:cTn>
                        </p:par>
                      </p:childTnLst>
                    </p:cTn>
                  </p:par>
                  <p:par>
                    <p:cTn id="887" fill="hold">
                      <p:stCondLst>
                        <p:cond delay="indefinite"/>
                      </p:stCondLst>
                      <p:childTnLst>
                        <p:par>
                          <p:cTn id="888" fill="hold">
                            <p:stCondLst>
                              <p:cond delay="0"/>
                            </p:stCondLst>
                            <p:childTnLst>
                              <p:par>
                                <p:cTn id="889" nodeType="clickEffect" fill="hold" presetClass="entr" presetID="22" presetSubtype="4">
                                  <p:stCondLst>
                                    <p:cond delay="0"/>
                                  </p:stCondLst>
                                  <p:childTnLst>
                                    <p:set>
                                      <p:cBhvr>
                                        <p:cTn id="890" dur="1" fill="hold">
                                          <p:stCondLst>
                                            <p:cond delay="0"/>
                                          </p:stCondLst>
                                        </p:cTn>
                                        <p:tgtEl>
                                          <p:spTgt spid="720">
                                            <p:txEl>
                                              <p:pRg st="2" end="2"/>
                                            </p:txEl>
                                          </p:spTgt>
                                        </p:tgtEl>
                                        <p:attrNameLst>
                                          <p:attrName>style.visibility</p:attrName>
                                        </p:attrNameLst>
                                      </p:cBhvr>
                                      <p:to>
                                        <p:strVal val="visible"/>
                                      </p:to>
                                    </p:set>
                                    <p:animEffect filter="wipe(down)" transition="in">
                                      <p:cBhvr additive="repl">
                                        <p:cTn id="891" dur="500"/>
                                        <p:tgtEl>
                                          <p:spTgt spid="720">
                                            <p:txEl>
                                              <p:pRg st="2" end="2"/>
                                            </p:txEl>
                                          </p:spTgt>
                                        </p:tgtEl>
                                      </p:cBhvr>
                                    </p:animEffect>
                                  </p:childTnLst>
                                </p:cTn>
                              </p:par>
                            </p:childTnLst>
                          </p:cTn>
                        </p:par>
                      </p:childTnLst>
                    </p:cTn>
                  </p:par>
                  <p:par>
                    <p:cTn id="892" fill="hold">
                      <p:stCondLst>
                        <p:cond delay="indefinite"/>
                      </p:stCondLst>
                      <p:childTnLst>
                        <p:par>
                          <p:cTn id="893" fill="hold">
                            <p:stCondLst>
                              <p:cond delay="0"/>
                            </p:stCondLst>
                            <p:childTnLst>
                              <p:par>
                                <p:cTn id="894" nodeType="clickEffect" fill="hold" presetClass="entr" presetID="10">
                                  <p:stCondLst>
                                    <p:cond delay="0"/>
                                  </p:stCondLst>
                                  <p:childTnLst>
                                    <p:set>
                                      <p:cBhvr>
                                        <p:cTn id="895" dur="1" fill="hold">
                                          <p:stCondLst>
                                            <p:cond delay="0"/>
                                          </p:stCondLst>
                                        </p:cTn>
                                        <p:tgtEl>
                                          <p:spTgt spid="719"/>
                                        </p:tgtEl>
                                        <p:attrNameLst>
                                          <p:attrName>style.visibility</p:attrName>
                                        </p:attrNameLst>
                                      </p:cBhvr>
                                      <p:to>
                                        <p:strVal val="visible"/>
                                      </p:to>
                                    </p:set>
                                    <p:animEffect filter="fade" transition="in">
                                      <p:cBhvr additive="repl">
                                        <p:cTn id="896" dur="500"/>
                                        <p:tgtEl>
                                          <p:spTgt spid="7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5" name="CustomShape 1"/>
          <p:cNvSpPr/>
          <p:nvPr/>
        </p:nvSpPr>
        <p:spPr>
          <a:xfrm>
            <a:off x="920880" y="1347120"/>
            <a:ext cx="1021968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726" name="CustomShape 2"/>
          <p:cNvSpPr/>
          <p:nvPr/>
        </p:nvSpPr>
        <p:spPr>
          <a:xfrm>
            <a:off x="920880" y="4299840"/>
            <a:ext cx="10219680" cy="77400"/>
          </a:xfrm>
          <a:prstGeom prst="rect">
            <a:avLst/>
          </a:prstGeom>
          <a:blipFill rotWithShape="0">
            <a:blip r:embed="rId2">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727" name="CustomShape 3"/>
          <p:cNvSpPr/>
          <p:nvPr/>
        </p:nvSpPr>
        <p:spPr>
          <a:xfrm>
            <a:off x="920880" y="1484640"/>
            <a:ext cx="10219680" cy="2739960"/>
          </a:xfrm>
          <a:prstGeom prst="rect">
            <a:avLst/>
          </a:prstGeom>
          <a:blipFill rotWithShape="0">
            <a:blip r:embed="rId3">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728" name="Group 4"/>
          <p:cNvGrpSpPr/>
          <p:nvPr/>
        </p:nvGrpSpPr>
        <p:grpSpPr>
          <a:xfrm>
            <a:off x="9649080" y="4069080"/>
            <a:ext cx="1077840" cy="1077840"/>
            <a:chOff x="9649080" y="4069080"/>
            <a:chExt cx="1077840" cy="1077840"/>
          </a:xfrm>
        </p:grpSpPr>
        <p:sp>
          <p:nvSpPr>
            <p:cNvPr id="729" name="CustomShape 5"/>
            <p:cNvSpPr/>
            <p:nvPr/>
          </p:nvSpPr>
          <p:spPr>
            <a:xfrm>
              <a:off x="9649080" y="4069080"/>
              <a:ext cx="1077840" cy="1077840"/>
            </a:xfrm>
            <a:prstGeom prst="ellipse">
              <a:avLst/>
            </a:prstGeom>
            <a:blipFill rotWithShape="0">
              <a:blip r:embed="rId4"/>
              <a:tile/>
            </a:blipFill>
            <a:ln w="25560">
              <a:noFill/>
            </a:ln>
          </p:spPr>
          <p:style>
            <a:lnRef idx="0"/>
            <a:fillRef idx="0"/>
            <a:effectRef idx="0"/>
            <a:fontRef idx="minor"/>
          </p:style>
        </p:sp>
        <p:sp>
          <p:nvSpPr>
            <p:cNvPr id="730" name="CustomShape 6"/>
            <p:cNvSpPr/>
            <p:nvPr/>
          </p:nvSpPr>
          <p:spPr>
            <a:xfrm>
              <a:off x="9757440" y="4177080"/>
              <a:ext cx="861480" cy="861480"/>
            </a:xfrm>
            <a:prstGeom prst="ellipse">
              <a:avLst/>
            </a:prstGeom>
            <a:noFill/>
            <a:ln w="25560">
              <a:solidFill>
                <a:srgbClr val="ffffff"/>
              </a:solidFill>
              <a:round/>
            </a:ln>
          </p:spPr>
          <p:style>
            <a:lnRef idx="0"/>
            <a:fillRef idx="0"/>
            <a:effectRef idx="0"/>
            <a:fontRef idx="minor"/>
          </p:style>
        </p:sp>
      </p:grpSp>
      <p:sp>
        <p:nvSpPr>
          <p:cNvPr id="731" name="CustomShape 7"/>
          <p:cNvSpPr/>
          <p:nvPr/>
        </p:nvSpPr>
        <p:spPr>
          <a:xfrm>
            <a:off x="0" y="0"/>
            <a:ext cx="1218564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732" name="CustomShape 8"/>
          <p:cNvSpPr/>
          <p:nvPr/>
        </p:nvSpPr>
        <p:spPr>
          <a:xfrm>
            <a:off x="799200" y="1109880"/>
            <a:ext cx="3383280" cy="4577040"/>
          </a:xfrm>
          <a:prstGeom prst="rect">
            <a:avLst/>
          </a:prstGeom>
          <a:blipFill rotWithShape="0">
            <a:blip r:embed="rId5">
              <a:alphaModFix amt="85000"/>
            </a:blip>
            <a:tile/>
          </a:blipFill>
          <a:ln>
            <a:noFill/>
          </a:ln>
        </p:spPr>
        <p:style>
          <a:lnRef idx="2">
            <a:schemeClr val="accent1">
              <a:shade val="50000"/>
            </a:schemeClr>
          </a:lnRef>
          <a:fillRef idx="1">
            <a:schemeClr val="accent1"/>
          </a:fillRef>
          <a:effectRef idx="0">
            <a:schemeClr val="accent1"/>
          </a:effectRef>
          <a:fontRef idx="minor"/>
        </p:style>
      </p:sp>
      <p:sp>
        <p:nvSpPr>
          <p:cNvPr id="733" name="CustomShape 9"/>
          <p:cNvSpPr/>
          <p:nvPr/>
        </p:nvSpPr>
        <p:spPr>
          <a:xfrm>
            <a:off x="1113840" y="1432080"/>
            <a:ext cx="2894760" cy="3354840"/>
          </a:xfrm>
          <a:prstGeom prst="rect">
            <a:avLst/>
          </a:prstGeom>
          <a:noFill/>
          <a:ln>
            <a:noFill/>
          </a:ln>
        </p:spPr>
        <p:style>
          <a:lnRef idx="0"/>
          <a:fillRef idx="0"/>
          <a:effectRef idx="0"/>
          <a:fontRef idx="minor"/>
        </p:style>
        <p:txBody>
          <a:bodyPr lIns="90000" rIns="90000" tIns="45000" bIns="45000" anchor="ctr">
            <a:normAutofit/>
          </a:bodyPr>
          <a:p>
            <a:pPr marL="514440" indent="-511200">
              <a:lnSpc>
                <a:spcPct val="80000"/>
              </a:lnSpc>
            </a:pPr>
            <a:r>
              <a:rPr b="0" lang="en-US" sz="5100" spc="-1" strike="noStrike" cap="all">
                <a:solidFill>
                  <a:srgbClr val="0070c0"/>
                </a:solidFill>
                <a:latin typeface="Rockwell Condensed"/>
                <a:ea typeface="DejaVu Sans"/>
              </a:rPr>
              <a:t>II. 3 Windows loader</a:t>
            </a:r>
            <a:endParaRPr b="0" lang="en-US" sz="5100" spc="-1" strike="noStrike">
              <a:latin typeface="Arial"/>
            </a:endParaRPr>
          </a:p>
        </p:txBody>
      </p:sp>
      <p:sp>
        <p:nvSpPr>
          <p:cNvPr id="734" name="CustomShape 10"/>
          <p:cNvSpPr/>
          <p:nvPr/>
        </p:nvSpPr>
        <p:spPr>
          <a:xfrm>
            <a:off x="799200" y="928080"/>
            <a:ext cx="10594800" cy="77400"/>
          </a:xfrm>
          <a:prstGeom prst="rect">
            <a:avLst/>
          </a:prstGeom>
          <a:blipFill rotWithShape="0">
            <a:blip r:embed="rId6">
              <a:alphaModFix amt="85000"/>
            </a:blip>
            <a:tile/>
          </a:blipFill>
          <a:ln>
            <a:noFill/>
          </a:ln>
        </p:spPr>
        <p:style>
          <a:lnRef idx="2">
            <a:schemeClr val="accent1">
              <a:shade val="50000"/>
            </a:schemeClr>
          </a:lnRef>
          <a:fillRef idx="1">
            <a:schemeClr val="accent1"/>
          </a:fillRef>
          <a:effectRef idx="0">
            <a:schemeClr val="accent1"/>
          </a:effectRef>
          <a:fontRef idx="minor"/>
        </p:style>
      </p:sp>
      <p:pic>
        <p:nvPicPr>
          <p:cNvPr id="735" name="Picture 7" descr=""/>
          <p:cNvPicPr/>
          <p:nvPr/>
        </p:nvPicPr>
        <p:blipFill>
          <a:blip r:embed="rId7"/>
          <a:stretch/>
        </p:blipFill>
        <p:spPr>
          <a:xfrm>
            <a:off x="4943520" y="1104840"/>
            <a:ext cx="2397600" cy="2160000"/>
          </a:xfrm>
          <a:prstGeom prst="rect">
            <a:avLst/>
          </a:prstGeom>
          <a:ln>
            <a:noFill/>
          </a:ln>
        </p:spPr>
      </p:pic>
      <p:pic>
        <p:nvPicPr>
          <p:cNvPr id="736" name="Picture 4" descr=""/>
          <p:cNvPicPr/>
          <p:nvPr/>
        </p:nvPicPr>
        <p:blipFill>
          <a:blip r:embed="rId8"/>
          <a:stretch/>
        </p:blipFill>
        <p:spPr>
          <a:xfrm>
            <a:off x="8977320" y="1104840"/>
            <a:ext cx="1548360" cy="2160000"/>
          </a:xfrm>
          <a:prstGeom prst="rect">
            <a:avLst/>
          </a:prstGeom>
          <a:ln>
            <a:noFill/>
          </a:ln>
        </p:spPr>
      </p:pic>
      <p:pic>
        <p:nvPicPr>
          <p:cNvPr id="737" name="Picture 5" descr=""/>
          <p:cNvPicPr/>
          <p:nvPr/>
        </p:nvPicPr>
        <p:blipFill>
          <a:blip r:embed="rId9"/>
          <a:stretch/>
        </p:blipFill>
        <p:spPr>
          <a:xfrm>
            <a:off x="4500000" y="4035240"/>
            <a:ext cx="3284280" cy="1144080"/>
          </a:xfrm>
          <a:prstGeom prst="rect">
            <a:avLst/>
          </a:prstGeom>
          <a:ln>
            <a:noFill/>
          </a:ln>
        </p:spPr>
      </p:pic>
      <p:pic>
        <p:nvPicPr>
          <p:cNvPr id="738" name="Picture 8" descr=""/>
          <p:cNvPicPr/>
          <p:nvPr/>
        </p:nvPicPr>
        <p:blipFill>
          <a:blip r:embed="rId10"/>
          <a:stretch/>
        </p:blipFill>
        <p:spPr>
          <a:xfrm>
            <a:off x="8109360" y="4107240"/>
            <a:ext cx="3284280" cy="703440"/>
          </a:xfrm>
          <a:prstGeom prst="rect">
            <a:avLst/>
          </a:prstGeom>
          <a:ln>
            <a:noFill/>
          </a:ln>
        </p:spPr>
      </p:pic>
      <p:sp>
        <p:nvSpPr>
          <p:cNvPr id="739" name="CustomShape 11"/>
          <p:cNvSpPr/>
          <p:nvPr/>
        </p:nvSpPr>
        <p:spPr>
          <a:xfrm>
            <a:off x="799200" y="5820480"/>
            <a:ext cx="10594800" cy="77400"/>
          </a:xfrm>
          <a:prstGeom prst="rect">
            <a:avLst/>
          </a:prstGeom>
          <a:blipFill rotWithShape="0">
            <a:blip r:embed="rId11">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740" name="Group 12"/>
          <p:cNvGrpSpPr/>
          <p:nvPr/>
        </p:nvGrpSpPr>
        <p:grpSpPr>
          <a:xfrm>
            <a:off x="9731880" y="5477400"/>
            <a:ext cx="911160" cy="911160"/>
            <a:chOff x="9731880" y="5477400"/>
            <a:chExt cx="911160" cy="911160"/>
          </a:xfrm>
        </p:grpSpPr>
        <p:sp>
          <p:nvSpPr>
            <p:cNvPr id="741" name="CustomShape 13"/>
            <p:cNvSpPr/>
            <p:nvPr/>
          </p:nvSpPr>
          <p:spPr>
            <a:xfrm>
              <a:off x="9731880" y="5477400"/>
              <a:ext cx="911160" cy="911160"/>
            </a:xfrm>
            <a:prstGeom prst="ellipse">
              <a:avLst/>
            </a:prstGeom>
            <a:blipFill rotWithShape="0">
              <a:blip r:embed="rId12"/>
              <a:tile/>
            </a:blipFill>
            <a:ln w="25560">
              <a:noFill/>
            </a:ln>
          </p:spPr>
          <p:style>
            <a:lnRef idx="0"/>
            <a:fillRef idx="0"/>
            <a:effectRef idx="0"/>
            <a:fontRef idx="minor"/>
          </p:style>
        </p:sp>
        <p:sp>
          <p:nvSpPr>
            <p:cNvPr id="742" name="CustomShape 14"/>
            <p:cNvSpPr/>
            <p:nvPr/>
          </p:nvSpPr>
          <p:spPr>
            <a:xfrm>
              <a:off x="9823320" y="5568840"/>
              <a:ext cx="728280" cy="728280"/>
            </a:xfrm>
            <a:prstGeom prst="ellipse">
              <a:avLst/>
            </a:prstGeom>
            <a:noFill/>
            <a:ln w="25560">
              <a:solidFill>
                <a:srgbClr val="ffffff"/>
              </a:solidFill>
              <a:round/>
            </a:ln>
          </p:spPr>
          <p:style>
            <a:lnRef idx="0"/>
            <a:fillRef idx="0"/>
            <a:effectRef idx="0"/>
            <a:fontRef idx="minor"/>
          </p:style>
        </p:sp>
      </p:grpSp>
      <p:sp>
        <p:nvSpPr>
          <p:cNvPr id="743" name="CustomShape 15"/>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BB807E59-BC39-43BF-91EF-F30FD80C88DD}"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97" dur="indefinite" restart="never" nodeType="tmRoot">
          <p:childTnLst>
            <p:seq>
              <p:cTn id="898" dur="indefinite" nodeType="mainSeq">
                <p:childTnLst>
                  <p:par>
                    <p:cTn id="899" nodeType="clickEffect" fill="hold">
                      <p:stCondLst>
                        <p:cond delay="indefinite"/>
                      </p:stCondLst>
                      <p:childTnLst>
                        <p:par>
                          <p:cTn id="900" nodeType="withEffect" fill="hold">
                            <p:stCondLst>
                              <p:cond delay="0"/>
                            </p:stCondLst>
                            <p:childTnLst>
                              <p:par>
                                <p:cTn id="901" nodeType="clickEffect" fill="hold" presetClass="entr" presetID="42">
                                  <p:stCondLst>
                                    <p:cond delay="0"/>
                                  </p:stCondLst>
                                  <p:childTnLst>
                                    <p:set>
                                      <p:cBhvr>
                                        <p:cTn id="902" dur="1" fill="hold">
                                          <p:stCondLst>
                                            <p:cond delay="0"/>
                                          </p:stCondLst>
                                        </p:cTn>
                                        <p:tgtEl>
                                          <p:spTgt spid="736"/>
                                        </p:tgtEl>
                                        <p:attrNameLst>
                                          <p:attrName>style.visibility</p:attrName>
                                        </p:attrNameLst>
                                      </p:cBhvr>
                                      <p:to>
                                        <p:strVal val="visible"/>
                                      </p:to>
                                    </p:set>
                                    <p:animEffect filter="fade" transition="in">
                                      <p:cBhvr additive="repl">
                                        <p:cTn id="903" dur="1000"/>
                                        <p:tgtEl>
                                          <p:spTgt spid="736"/>
                                        </p:tgtEl>
                                      </p:cBhvr>
                                    </p:animEffect>
                                    <p:anim calcmode="lin" valueType="num">
                                      <p:cBhvr additive="repl">
                                        <p:cTn id="904" dur="1000" fill="hold"/>
                                        <p:tgtEl>
                                          <p:spTgt spid="736"/>
                                        </p:tgtEl>
                                        <p:attrNameLst>
                                          <p:attrName>ppt_x</p:attrName>
                                        </p:attrNameLst>
                                      </p:cBhvr>
                                      <p:tavLst>
                                        <p:tav tm="0">
                                          <p:val>
                                            <p:strVal val="#ppt_x"/>
                                          </p:val>
                                        </p:tav>
                                        <p:tav tm="100000">
                                          <p:val>
                                            <p:strVal val="#ppt_x"/>
                                          </p:val>
                                        </p:tav>
                                      </p:tavLst>
                                    </p:anim>
                                    <p:anim calcmode="lin" valueType="num">
                                      <p:cBhvr additive="repl">
                                        <p:cTn id="905" dur="1000" fill="hold"/>
                                        <p:tgtEl>
                                          <p:spTgt spid="736"/>
                                        </p:tgtEl>
                                        <p:attrNameLst>
                                          <p:attrName>ppt_y</p:attrName>
                                        </p:attrNameLst>
                                      </p:cBhvr>
                                      <p:tavLst>
                                        <p:tav tm="0">
                                          <p:val>
                                            <p:strVal val="#ppt_y+.1"/>
                                          </p:val>
                                        </p:tav>
                                        <p:tav tm="100000">
                                          <p:val>
                                            <p:strVal val="#ppt_y"/>
                                          </p:val>
                                        </p:tav>
                                      </p:tavLst>
                                    </p:anim>
                                  </p:childTnLst>
                                </p:cTn>
                              </p:par>
                              <p:par>
                                <p:cTn id="906" nodeType="withEffect" fill="hold" presetClass="entr" presetID="42">
                                  <p:stCondLst>
                                    <p:cond delay="0"/>
                                  </p:stCondLst>
                                  <p:childTnLst>
                                    <p:set>
                                      <p:cBhvr>
                                        <p:cTn id="907" dur="1" fill="hold">
                                          <p:stCondLst>
                                            <p:cond delay="0"/>
                                          </p:stCondLst>
                                        </p:cTn>
                                        <p:tgtEl>
                                          <p:spTgt spid="737"/>
                                        </p:tgtEl>
                                        <p:attrNameLst>
                                          <p:attrName>style.visibility</p:attrName>
                                        </p:attrNameLst>
                                      </p:cBhvr>
                                      <p:to>
                                        <p:strVal val="visible"/>
                                      </p:to>
                                    </p:set>
                                    <p:animEffect filter="fade" transition="in">
                                      <p:cBhvr additive="repl">
                                        <p:cTn id="908" dur="1000"/>
                                        <p:tgtEl>
                                          <p:spTgt spid="737"/>
                                        </p:tgtEl>
                                      </p:cBhvr>
                                    </p:animEffect>
                                    <p:anim calcmode="lin" valueType="num">
                                      <p:cBhvr additive="repl">
                                        <p:cTn id="909" dur="1000" fill="hold"/>
                                        <p:tgtEl>
                                          <p:spTgt spid="737"/>
                                        </p:tgtEl>
                                        <p:attrNameLst>
                                          <p:attrName>ppt_x</p:attrName>
                                        </p:attrNameLst>
                                      </p:cBhvr>
                                      <p:tavLst>
                                        <p:tav tm="0">
                                          <p:val>
                                            <p:strVal val="#ppt_x"/>
                                          </p:val>
                                        </p:tav>
                                        <p:tav tm="100000">
                                          <p:val>
                                            <p:strVal val="#ppt_x"/>
                                          </p:val>
                                        </p:tav>
                                      </p:tavLst>
                                    </p:anim>
                                    <p:anim calcmode="lin" valueType="num">
                                      <p:cBhvr additive="repl">
                                        <p:cTn id="910" dur="1000" fill="hold"/>
                                        <p:tgtEl>
                                          <p:spTgt spid="737"/>
                                        </p:tgtEl>
                                        <p:attrNameLst>
                                          <p:attrName>ppt_y</p:attrName>
                                        </p:attrNameLst>
                                      </p:cBhvr>
                                      <p:tavLst>
                                        <p:tav tm="0">
                                          <p:val>
                                            <p:strVal val="#ppt_y+.1"/>
                                          </p:val>
                                        </p:tav>
                                        <p:tav tm="100000">
                                          <p:val>
                                            <p:strVal val="#ppt_y"/>
                                          </p:val>
                                        </p:tav>
                                      </p:tavLst>
                                    </p:anim>
                                  </p:childTnLst>
                                </p:cTn>
                              </p:par>
                            </p:childTnLst>
                          </p:cTn>
                        </p:par>
                      </p:childTnLst>
                    </p:cTn>
                  </p:par>
                  <p:par>
                    <p:cTn id="911" nodeType="clickEffect" fill="hold">
                      <p:stCondLst>
                        <p:cond delay="indefinite"/>
                      </p:stCondLst>
                      <p:childTnLst>
                        <p:par>
                          <p:cTn id="912" nodeType="withEffect" fill="hold">
                            <p:stCondLst>
                              <p:cond delay="0"/>
                            </p:stCondLst>
                            <p:childTnLst>
                              <p:par>
                                <p:cTn id="913" nodeType="clickEffect" fill="hold" presetClass="entr" presetID="21" presetSubtype="1">
                                  <p:stCondLst>
                                    <p:cond delay="0"/>
                                  </p:stCondLst>
                                  <p:childTnLst>
                                    <p:set>
                                      <p:cBhvr>
                                        <p:cTn id="914" dur="1" fill="hold">
                                          <p:stCondLst>
                                            <p:cond delay="0"/>
                                          </p:stCondLst>
                                        </p:cTn>
                                        <p:tgtEl>
                                          <p:spTgt spid="735"/>
                                        </p:tgtEl>
                                        <p:attrNameLst>
                                          <p:attrName>style.visibility</p:attrName>
                                        </p:attrNameLst>
                                      </p:cBhvr>
                                      <p:to>
                                        <p:strVal val="visible"/>
                                      </p:to>
                                    </p:set>
                                    <p:animEffect filter="wheel(1)" transition="in">
                                      <p:cBhvr additive="repl">
                                        <p:cTn id="915" dur="2000"/>
                                        <p:tgtEl>
                                          <p:spTgt spid="735"/>
                                        </p:tgtEl>
                                      </p:cBhvr>
                                    </p:animEffect>
                                  </p:childTnLst>
                                </p:cTn>
                              </p:par>
                            </p:childTnLst>
                          </p:cTn>
                        </p:par>
                      </p:childTnLst>
                    </p:cTn>
                  </p:par>
                  <p:par>
                    <p:cTn id="916" fill="hold">
                      <p:stCondLst>
                        <p:cond delay="indefinite"/>
                      </p:stCondLst>
                      <p:childTnLst>
                        <p:par>
                          <p:cTn id="917" fill="hold">
                            <p:stCondLst>
                              <p:cond delay="0"/>
                            </p:stCondLst>
                            <p:childTnLst>
                              <p:par>
                                <p:cTn id="918" nodeType="clickEffect" fill="hold" presetClass="entr" presetID="14" presetSubtype="10">
                                  <p:stCondLst>
                                    <p:cond delay="0"/>
                                  </p:stCondLst>
                                  <p:childTnLst>
                                    <p:set>
                                      <p:cBhvr>
                                        <p:cTn id="919" dur="1" fill="hold">
                                          <p:stCondLst>
                                            <p:cond delay="0"/>
                                          </p:stCondLst>
                                        </p:cTn>
                                        <p:tgtEl>
                                          <p:spTgt spid="738"/>
                                        </p:tgtEl>
                                        <p:attrNameLst>
                                          <p:attrName>style.visibility</p:attrName>
                                        </p:attrNameLst>
                                      </p:cBhvr>
                                      <p:to>
                                        <p:strVal val="visible"/>
                                      </p:to>
                                    </p:set>
                                    <p:animEffect filter="randombar(horizontal)" transition="in">
                                      <p:cBhvr additive="repl">
                                        <p:cTn id="920" dur="5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44"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marL="514440" indent="-511200">
              <a:lnSpc>
                <a:spcPct val="90000"/>
              </a:lnSpc>
            </a:pPr>
            <a:r>
              <a:rPr b="0" lang="en-US" sz="5400" spc="-1" strike="noStrike" cap="all">
                <a:solidFill>
                  <a:srgbClr val="0070c0"/>
                </a:solidFill>
                <a:latin typeface="Rockwell Condensed"/>
                <a:ea typeface="DejaVu Sans"/>
              </a:rPr>
              <a:t>II.4 Một số công thức chuyển đổi quan trọng</a:t>
            </a:r>
            <a:endParaRPr b="0" lang="en-US" sz="5400" spc="-1" strike="noStrike">
              <a:latin typeface="Arial"/>
            </a:endParaRPr>
          </a:p>
        </p:txBody>
      </p:sp>
      <p:sp>
        <p:nvSpPr>
          <p:cNvPr id="745" name="CustomShape 2"/>
          <p:cNvSpPr/>
          <p:nvPr/>
        </p:nvSpPr>
        <p:spPr>
          <a:xfrm>
            <a:off x="1066680" y="2013120"/>
            <a:ext cx="10055160" cy="77400"/>
          </a:xfrm>
          <a:prstGeom prst="rect">
            <a:avLst/>
          </a:prstGeom>
          <a:blipFill rotWithShape="0">
            <a:blip r:embed="rId1">
              <a:alphaModFix amt="85000"/>
            </a:blip>
            <a:tile/>
          </a:blipFill>
          <a:ln>
            <a:noFill/>
          </a:ln>
        </p:spPr>
        <p:style>
          <a:lnRef idx="2">
            <a:schemeClr val="accent1">
              <a:shade val="50000"/>
            </a:schemeClr>
          </a:lnRef>
          <a:fillRef idx="1">
            <a:schemeClr val="accent1"/>
          </a:fillRef>
          <a:effectRef idx="0">
            <a:schemeClr val="accent1"/>
          </a:effectRef>
          <a:fontRef idx="minor"/>
        </p:style>
      </p:sp>
      <p:grpSp>
        <p:nvGrpSpPr>
          <p:cNvPr id="746" name="Group 3"/>
          <p:cNvGrpSpPr/>
          <p:nvPr/>
        </p:nvGrpSpPr>
        <p:grpSpPr>
          <a:xfrm>
            <a:off x="1105560" y="2641680"/>
            <a:ext cx="9983880" cy="3101760"/>
            <a:chOff x="1105560" y="2641680"/>
            <a:chExt cx="9983880" cy="3101760"/>
          </a:xfrm>
        </p:grpSpPr>
        <p:sp>
          <p:nvSpPr>
            <p:cNvPr id="747" name="CustomShape 4"/>
            <p:cNvSpPr/>
            <p:nvPr/>
          </p:nvSpPr>
          <p:spPr>
            <a:xfrm>
              <a:off x="1686960" y="2641680"/>
              <a:ext cx="1815480" cy="1815480"/>
            </a:xfrm>
            <a:prstGeom prst="ellipse">
              <a:avLst/>
            </a:prstGeom>
            <a:solidFill>
              <a:schemeClr val="accent2">
                <a:hueOff val="0"/>
                <a:satOff val="0"/>
                <a:lumOff val="0"/>
                <a:alphaOff val="0"/>
              </a:schemeClr>
            </a:solidFill>
            <a:ln>
              <a:noFill/>
            </a:ln>
          </p:spPr>
          <p:style>
            <a:lnRef idx="0"/>
            <a:fillRef idx="0"/>
            <a:effectRef idx="0"/>
            <a:fontRef idx="minor"/>
          </p:style>
        </p:sp>
        <p:sp>
          <p:nvSpPr>
            <p:cNvPr id="748" name="CustomShape 5"/>
            <p:cNvSpPr/>
            <p:nvPr/>
          </p:nvSpPr>
          <p:spPr>
            <a:xfrm>
              <a:off x="2074320" y="3029400"/>
              <a:ext cx="1040040" cy="1040040"/>
            </a:xfrm>
            <a:prstGeom prst="rect">
              <a:avLst/>
            </a:prstGeom>
            <a:blipFill rotWithShape="0">
              <a:blip r:embed="rId2"/>
              <a:stretch>
                <a:fillRect/>
              </a:stretch>
            </a:blipFill>
            <a:ln>
              <a:noFill/>
            </a:ln>
          </p:spPr>
          <p:style>
            <a:lnRef idx="2"/>
            <a:fillRef idx="0"/>
            <a:effectRef idx="0"/>
            <a:fontRef idx="minor"/>
          </p:style>
        </p:sp>
        <p:sp>
          <p:nvSpPr>
            <p:cNvPr id="749" name="CustomShape 6"/>
            <p:cNvSpPr/>
            <p:nvPr/>
          </p:nvSpPr>
          <p:spPr>
            <a:xfrm>
              <a:off x="1105560" y="5026680"/>
              <a:ext cx="2977920" cy="716760"/>
            </a:xfrm>
            <a:prstGeom prst="rect">
              <a:avLst/>
            </a:prstGeom>
            <a:noFill/>
            <a:ln>
              <a:noFill/>
            </a:ln>
          </p:spPr>
          <p:style>
            <a:lnRef idx="0"/>
            <a:fillRef idx="0"/>
            <a:effectRef idx="0"/>
            <a:fontRef idx="minor"/>
          </p:style>
          <p:txBody>
            <a:bodyPr lIns="0" rIns="0" tIns="0" bIns="0">
              <a:noAutofit/>
            </a:bodyPr>
            <a:p>
              <a:pPr algn="ctr">
                <a:lnSpc>
                  <a:spcPct val="90000"/>
                </a:lnSpc>
                <a:spcAft>
                  <a:spcPts val="910"/>
                </a:spcAft>
              </a:pPr>
              <a:r>
                <a:rPr b="0" lang="en-US" sz="2600" spc="-1" strike="noStrike" cap="all">
                  <a:solidFill>
                    <a:srgbClr val="000000"/>
                  </a:solidFill>
                  <a:latin typeface="Rockwell"/>
                  <a:ea typeface="DejaVu Sans"/>
                </a:rPr>
                <a:t>RVA =&gt; File Offset</a:t>
              </a:r>
              <a:endParaRPr b="0" lang="en-US" sz="2600" spc="-1" strike="noStrike">
                <a:latin typeface="Arial"/>
              </a:endParaRPr>
            </a:p>
          </p:txBody>
        </p:sp>
        <p:sp>
          <p:nvSpPr>
            <p:cNvPr id="750" name="CustomShape 7"/>
            <p:cNvSpPr/>
            <p:nvPr/>
          </p:nvSpPr>
          <p:spPr>
            <a:xfrm>
              <a:off x="5189760" y="2641680"/>
              <a:ext cx="1815480" cy="1815480"/>
            </a:xfrm>
            <a:prstGeom prst="ellipse">
              <a:avLst/>
            </a:prstGeom>
            <a:solidFill>
              <a:schemeClr val="accent3">
                <a:hueOff val="0"/>
                <a:satOff val="0"/>
                <a:lumOff val="0"/>
                <a:alphaOff val="0"/>
              </a:schemeClr>
            </a:solidFill>
            <a:ln>
              <a:noFill/>
            </a:ln>
          </p:spPr>
          <p:style>
            <a:lnRef idx="0"/>
            <a:fillRef idx="0"/>
            <a:effectRef idx="0"/>
            <a:fontRef idx="minor"/>
          </p:style>
        </p:sp>
        <p:sp>
          <p:nvSpPr>
            <p:cNvPr id="751" name="CustomShape 8"/>
            <p:cNvSpPr/>
            <p:nvPr/>
          </p:nvSpPr>
          <p:spPr>
            <a:xfrm>
              <a:off x="5577480" y="3029400"/>
              <a:ext cx="1040040" cy="1040040"/>
            </a:xfrm>
            <a:prstGeom prst="rect">
              <a:avLst/>
            </a:prstGeom>
            <a:blipFill rotWithShape="0">
              <a:blip r:embed="rId3"/>
              <a:stretch>
                <a:fillRect/>
              </a:stretch>
            </a:blipFill>
            <a:ln>
              <a:noFill/>
            </a:ln>
          </p:spPr>
          <p:style>
            <a:lnRef idx="2"/>
            <a:fillRef idx="0"/>
            <a:effectRef idx="0"/>
            <a:fontRef idx="minor"/>
          </p:style>
        </p:sp>
        <p:sp>
          <p:nvSpPr>
            <p:cNvPr id="752" name="CustomShape 9"/>
            <p:cNvSpPr/>
            <p:nvPr/>
          </p:nvSpPr>
          <p:spPr>
            <a:xfrm>
              <a:off x="4608720" y="5026680"/>
              <a:ext cx="2977920" cy="716760"/>
            </a:xfrm>
            <a:prstGeom prst="rect">
              <a:avLst/>
            </a:prstGeom>
            <a:noFill/>
            <a:ln>
              <a:noFill/>
            </a:ln>
          </p:spPr>
          <p:style>
            <a:lnRef idx="0"/>
            <a:fillRef idx="0"/>
            <a:effectRef idx="0"/>
            <a:fontRef idx="minor"/>
          </p:style>
          <p:txBody>
            <a:bodyPr lIns="0" rIns="0" tIns="0" bIns="0">
              <a:noAutofit/>
            </a:bodyPr>
            <a:p>
              <a:pPr algn="ctr">
                <a:lnSpc>
                  <a:spcPct val="90000"/>
                </a:lnSpc>
                <a:spcAft>
                  <a:spcPts val="910"/>
                </a:spcAft>
              </a:pPr>
              <a:r>
                <a:rPr b="0" lang="en-US" sz="2600" spc="-1" strike="noStrike" cap="all">
                  <a:solidFill>
                    <a:srgbClr val="000000"/>
                  </a:solidFill>
                  <a:latin typeface="Rockwell"/>
                  <a:ea typeface="DejaVu Sans"/>
                </a:rPr>
                <a:t>File Offset =&gt; RVA</a:t>
              </a:r>
              <a:endParaRPr b="0" lang="en-US" sz="2600" spc="-1" strike="noStrike">
                <a:latin typeface="Arial"/>
              </a:endParaRPr>
            </a:p>
          </p:txBody>
        </p:sp>
        <p:sp>
          <p:nvSpPr>
            <p:cNvPr id="753" name="CustomShape 10"/>
            <p:cNvSpPr/>
            <p:nvPr/>
          </p:nvSpPr>
          <p:spPr>
            <a:xfrm>
              <a:off x="8692920" y="2641680"/>
              <a:ext cx="1815480" cy="1815480"/>
            </a:xfrm>
            <a:prstGeom prst="ellipse">
              <a:avLst/>
            </a:prstGeom>
            <a:solidFill>
              <a:schemeClr val="accent4">
                <a:hueOff val="0"/>
                <a:satOff val="0"/>
                <a:lumOff val="0"/>
                <a:alphaOff val="0"/>
              </a:schemeClr>
            </a:solidFill>
            <a:ln>
              <a:noFill/>
            </a:ln>
          </p:spPr>
          <p:style>
            <a:lnRef idx="0"/>
            <a:fillRef idx="0"/>
            <a:effectRef idx="0"/>
            <a:fontRef idx="minor"/>
          </p:style>
        </p:sp>
        <p:sp>
          <p:nvSpPr>
            <p:cNvPr id="754" name="CustomShape 11"/>
            <p:cNvSpPr/>
            <p:nvPr/>
          </p:nvSpPr>
          <p:spPr>
            <a:xfrm>
              <a:off x="9080280" y="3029400"/>
              <a:ext cx="1040040" cy="1040040"/>
            </a:xfrm>
            <a:prstGeom prst="rect">
              <a:avLst/>
            </a:prstGeom>
            <a:blipFill rotWithShape="0">
              <a:blip r:embed="rId4"/>
              <a:stretch>
                <a:fillRect/>
              </a:stretch>
            </a:blipFill>
            <a:ln>
              <a:noFill/>
            </a:ln>
          </p:spPr>
          <p:style>
            <a:lnRef idx="2"/>
            <a:fillRef idx="0"/>
            <a:effectRef idx="0"/>
            <a:fontRef idx="minor"/>
          </p:style>
        </p:sp>
        <p:sp>
          <p:nvSpPr>
            <p:cNvPr id="755" name="CustomShape 12"/>
            <p:cNvSpPr/>
            <p:nvPr/>
          </p:nvSpPr>
          <p:spPr>
            <a:xfrm>
              <a:off x="8111520" y="5026680"/>
              <a:ext cx="2977920" cy="716760"/>
            </a:xfrm>
            <a:prstGeom prst="rect">
              <a:avLst/>
            </a:prstGeom>
            <a:noFill/>
            <a:ln>
              <a:noFill/>
            </a:ln>
          </p:spPr>
          <p:style>
            <a:lnRef idx="0"/>
            <a:fillRef idx="0"/>
            <a:effectRef idx="0"/>
            <a:fontRef idx="minor"/>
          </p:style>
          <p:txBody>
            <a:bodyPr lIns="0" rIns="0" tIns="0" bIns="0">
              <a:noAutofit/>
            </a:bodyPr>
            <a:p>
              <a:pPr algn="ctr">
                <a:lnSpc>
                  <a:spcPct val="90000"/>
                </a:lnSpc>
                <a:spcAft>
                  <a:spcPts val="910"/>
                </a:spcAft>
              </a:pPr>
              <a:r>
                <a:rPr b="0" lang="en-US" sz="2600" spc="-1" strike="noStrike" cap="all">
                  <a:solidFill>
                    <a:srgbClr val="000000"/>
                  </a:solidFill>
                  <a:latin typeface="Rockwell"/>
                  <a:ea typeface="DejaVu Sans"/>
                </a:rPr>
                <a:t>VA = ?</a:t>
              </a:r>
              <a:endParaRPr b="0" lang="en-US" sz="2600" spc="-1" strike="noStrike">
                <a:latin typeface="Arial"/>
              </a:endParaRPr>
            </a:p>
          </p:txBody>
        </p:sp>
      </p:grpSp>
      <p:grpSp>
        <p:nvGrpSpPr>
          <p:cNvPr id="756" name="Group 13"/>
          <p:cNvGrpSpPr/>
          <p:nvPr/>
        </p:nvGrpSpPr>
        <p:grpSpPr>
          <a:xfrm>
            <a:off x="0" y="0"/>
            <a:ext cx="0" cy="0"/>
            <a:chOff x="0" y="0"/>
            <a:chExt cx="0" cy="0"/>
          </a:xfrm>
        </p:grpSpPr>
      </p:grpSp>
      <p:sp>
        <p:nvSpPr>
          <p:cNvPr id="757" name="CustomShape 1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3CDDC126-1AAC-4158-BBDC-A8C54A68C875}"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ripple/>
      </p:transition>
    </mc:Choice>
    <mc:Fallback>
      <p:transition spd="slow">
        <p:fade/>
      </p:transition>
    </mc:Fallback>
  </mc:AlternateContent>
  <p:timing>
    <p:tnLst>
      <p:par>
        <p:cTn id="921" dur="indefinite" restart="never" nodeType="tmRoot">
          <p:childTnLst>
            <p:seq>
              <p:cTn id="922" dur="indefinite" nodeType="mainSeq">
                <p:childTnLst>
                  <p:par>
                    <p:cTn id="923" fill="hold">
                      <p:stCondLst>
                        <p:cond delay="indefinite"/>
                      </p:stCondLst>
                      <p:childTnLst>
                        <p:par>
                          <p:cTn id="924" fill="hold">
                            <p:stCondLst>
                              <p:cond delay="0"/>
                            </p:stCondLst>
                            <p:childTnLst>
                              <p:par>
                                <p:cTn id="925" nodeType="clickEffect" fill="hold" presetClass="entr" presetID="42">
                                  <p:stCondLst>
                                    <p:cond delay="0"/>
                                  </p:stCondLst>
                                  <p:childTnLst>
                                    <p:set>
                                      <p:cBhvr>
                                        <p:cTn id="926" dur="1" fill="hold">
                                          <p:stCondLst>
                                            <p:cond delay="0"/>
                                          </p:stCondLst>
                                        </p:cTn>
                                        <p:tgtEl>
                                          <p:spTgt spid="744"/>
                                        </p:tgtEl>
                                        <p:attrNameLst>
                                          <p:attrName>style.visibility</p:attrName>
                                        </p:attrNameLst>
                                      </p:cBhvr>
                                      <p:to>
                                        <p:strVal val="visible"/>
                                      </p:to>
                                    </p:set>
                                    <p:animEffect filter="fade" transition="in">
                                      <p:cBhvr additive="repl">
                                        <p:cTn id="927" dur="1000"/>
                                        <p:tgtEl>
                                          <p:spTgt spid="744"/>
                                        </p:tgtEl>
                                      </p:cBhvr>
                                    </p:animEffect>
                                    <p:anim calcmode="lin" valueType="num">
                                      <p:cBhvr additive="repl">
                                        <p:cTn id="928" dur="1000" fill="hold"/>
                                        <p:tgtEl>
                                          <p:spTgt spid="744"/>
                                        </p:tgtEl>
                                        <p:attrNameLst>
                                          <p:attrName>ppt_x</p:attrName>
                                        </p:attrNameLst>
                                      </p:cBhvr>
                                      <p:tavLst>
                                        <p:tav tm="0">
                                          <p:val>
                                            <p:strVal val="#ppt_x"/>
                                          </p:val>
                                        </p:tav>
                                        <p:tav tm="100000">
                                          <p:val>
                                            <p:strVal val="#ppt_x"/>
                                          </p:val>
                                        </p:tav>
                                      </p:tavLst>
                                    </p:anim>
                                    <p:anim calcmode="lin" valueType="num">
                                      <p:cBhvr additive="repl">
                                        <p:cTn id="929" dur="1000" fill="hold"/>
                                        <p:tgtEl>
                                          <p:spTgt spid="744"/>
                                        </p:tgtEl>
                                        <p:attrNameLst>
                                          <p:attrName>ppt_y</p:attrName>
                                        </p:attrNameLst>
                                      </p:cBhvr>
                                      <p:tavLst>
                                        <p:tav tm="0">
                                          <p:val>
                                            <p:strVal val="#ppt_y+.1"/>
                                          </p:val>
                                        </p:tav>
                                        <p:tav tm="100000">
                                          <p:val>
                                            <p:strVal val="#ppt_y"/>
                                          </p:val>
                                        </p:tav>
                                      </p:tavLst>
                                    </p:anim>
                                  </p:childTnLst>
                                </p:cTn>
                              </p:par>
                            </p:childTnLst>
                          </p:cTn>
                        </p:par>
                      </p:childTnLst>
                    </p:cTn>
                  </p:par>
                  <p:par>
                    <p:cTn id="930" fill="hold">
                      <p:stCondLst>
                        <p:cond delay="indefinite"/>
                      </p:stCondLst>
                      <p:childTnLst>
                        <p:par>
                          <p:cTn id="931" fill="hold">
                            <p:stCondLst>
                              <p:cond delay="0"/>
                            </p:stCondLst>
                            <p:childTnLst>
                              <p:par>
                                <p:cTn id="932" nodeType="clickEffect" fill="hold" presetClass="entr" presetID="26">
                                  <p:stCondLst>
                                    <p:cond delay="0"/>
                                  </p:stCondLst>
                                  <p:childTnLst>
                                    <p:set>
                                      <p:cBhvr>
                                        <p:cTn id="933" dur="1" fill="hold">
                                          <p:stCondLst>
                                            <p:cond delay="0"/>
                                          </p:stCondLst>
                                        </p:cTn>
                                        <p:tgtEl>
                                          <p:spTgt spid="756"/>
                                        </p:tgtEl>
                                        <p:attrNameLst>
                                          <p:attrName>style.visibility</p:attrName>
                                        </p:attrNameLst>
                                      </p:cBhvr>
                                      <p:to>
                                        <p:strVal val="visible"/>
                                      </p:to>
                                    </p:set>
                                    <p:animEffect filter="wipe(down)" transition="in">
                                      <p:cBhvr additive="repl">
                                        <p:cTn id="934" dur="580">
                                          <p:stCondLst>
                                            <p:cond delay="0"/>
                                          </p:stCondLst>
                                        </p:cTn>
                                        <p:tgtEl>
                                          <p:spTgt spid="756"/>
                                        </p:tgtEl>
                                      </p:cBhvr>
                                    </p:animEffect>
                                    <p:anim calcmode="lin" valueType="num">
                                      <p:cBhvr additive="repl">
                                        <p:cTn id="935" dur="1822">
                                          <p:stCondLst>
                                            <p:cond delay="0"/>
                                          </p:stCondLst>
                                        </p:cTn>
                                        <p:tgtEl>
                                          <p:spTgt spid="756"/>
                                        </p:tgtEl>
                                        <p:attrNameLst>
                                          <p:attrName>ppt_x</p:attrName>
                                        </p:attrNameLst>
                                      </p:cBhvr>
                                      <p:tavLst>
                                        <p:tav tm="0">
                                          <p:val>
                                            <p:strVal val="#ppt_x-0.25"/>
                                          </p:val>
                                        </p:tav>
                                        <p:tav tm="100000">
                                          <p:val>
                                            <p:strVal val="#ppt_x"/>
                                          </p:val>
                                        </p:tav>
                                      </p:tavLst>
                                    </p:anim>
                                    <p:anim calcmode="lin" valueType="num">
                                      <p:cBhvr additive="repl">
                                        <p:cTn id="936" dur="664">
                                          <p:stCondLst>
                                            <p:cond delay="0"/>
                                          </p:stCondLst>
                                        </p:cTn>
                                        <p:tgtEl>
                                          <p:spTgt spid="756"/>
                                        </p:tgtEl>
                                        <p:attrNameLst>
                                          <p:attrName>ppt_y</p:attrName>
                                        </p:attrNameLst>
                                      </p:cBhvr>
                                      <p:tavLst>
                                        <p:tav tm="0">
                                          <p:val>
                                            <p:fltVal val="0.5"/>
                                          </p:val>
                                        </p:tav>
                                        <p:tav tm="100000">
                                          <p:val>
                                            <p:fltVal val="1"/>
                                          </p:val>
                                        </p:tav>
                                      </p:tavLst>
                                    </p:anim>
                                    <p:anim calcmode="lin" valueType="num">
                                      <p:cBhvr additive="repl">
                                        <p:cTn id="937" dur="664">
                                          <p:stCondLst>
                                            <p:cond delay="664"/>
                                          </p:stCondLst>
                                        </p:cTn>
                                        <p:tgtEl>
                                          <p:spTgt spid="756"/>
                                        </p:tgtEl>
                                        <p:attrNameLst>
                                          <p:attrName>ppt_y</p:attrName>
                                        </p:attrNameLst>
                                      </p:cBhvr>
                                      <p:tavLst>
                                        <p:tav tm="0">
                                          <p:val>
                                            <p:fltVal val="0"/>
                                          </p:val>
                                        </p:tav>
                                        <p:tav tm="100000">
                                          <p:val>
                                            <p:fltVal val="1"/>
                                          </p:val>
                                        </p:tav>
                                      </p:tavLst>
                                    </p:anim>
                                    <p:anim calcmode="lin" valueType="num">
                                      <p:cBhvr additive="repl">
                                        <p:cTn id="938" dur="332">
                                          <p:stCondLst>
                                            <p:cond delay="1324"/>
                                          </p:stCondLst>
                                        </p:cTn>
                                        <p:tgtEl>
                                          <p:spTgt spid="756"/>
                                        </p:tgtEl>
                                        <p:attrNameLst>
                                          <p:attrName>ppt_y</p:attrName>
                                        </p:attrNameLst>
                                      </p:cBhvr>
                                      <p:tavLst>
                                        <p:tav tm="0">
                                          <p:val>
                                            <p:fltVal val="0"/>
                                          </p:val>
                                        </p:tav>
                                        <p:tav tm="100000">
                                          <p:val>
                                            <p:fltVal val="1"/>
                                          </p:val>
                                        </p:tav>
                                      </p:tavLst>
                                    </p:anim>
                                    <p:anim calcmode="lin" valueType="num">
                                      <p:cBhvr additive="repl">
                                        <p:cTn id="939" dur="164">
                                          <p:stCondLst>
                                            <p:cond delay="1656"/>
                                          </p:stCondLst>
                                        </p:cTn>
                                        <p:tgtEl>
                                          <p:spTgt spid="756"/>
                                        </p:tgtEl>
                                        <p:attrNameLst>
                                          <p:attrName>ppt_y</p:attrName>
                                        </p:attrNameLst>
                                      </p:cBhvr>
                                      <p:tavLst>
                                        <p:tav tm="0">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0000"/>
                </a:solidFill>
                <a:latin typeface="Rockwell Condensed"/>
                <a:ea typeface="DejaVu Sans"/>
              </a:rPr>
              <a:t>II.5: Kết Luận</a:t>
            </a:r>
            <a:endParaRPr b="0" lang="en-US" sz="5400" spc="-1" strike="noStrike">
              <a:latin typeface="Arial"/>
            </a:endParaRPr>
          </a:p>
        </p:txBody>
      </p:sp>
      <p:pic>
        <p:nvPicPr>
          <p:cNvPr id="759" name="Content Placeholder 4" descr=""/>
          <p:cNvPicPr/>
          <p:nvPr/>
        </p:nvPicPr>
        <p:blipFill>
          <a:blip r:embed="rId1"/>
          <a:stretch/>
        </p:blipFill>
        <p:spPr>
          <a:xfrm>
            <a:off x="2432880" y="30600"/>
            <a:ext cx="7214040" cy="6776280"/>
          </a:xfrm>
          <a:prstGeom prst="rect">
            <a:avLst/>
          </a:prstGeom>
          <a:ln>
            <a:noFill/>
          </a:ln>
        </p:spPr>
      </p:pic>
      <p:pic>
        <p:nvPicPr>
          <p:cNvPr id="760" name="Picture 5" descr=""/>
          <p:cNvPicPr/>
          <p:nvPr/>
        </p:nvPicPr>
        <p:blipFill>
          <a:blip r:embed="rId2"/>
          <a:stretch/>
        </p:blipFill>
        <p:spPr>
          <a:xfrm>
            <a:off x="2772000" y="163080"/>
            <a:ext cx="8283600" cy="6673680"/>
          </a:xfrm>
          <a:prstGeom prst="rect">
            <a:avLst/>
          </a:prstGeom>
          <a:ln>
            <a:noFill/>
          </a:ln>
        </p:spPr>
      </p:pic>
      <p:sp>
        <p:nvSpPr>
          <p:cNvPr id="761" name="CustomShape 2"/>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B941862D-D1B7-4894-9850-7B046EEB88FE}"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940" dur="indefinite" restart="never" nodeType="tmRoot">
          <p:childTnLst>
            <p:seq>
              <p:cTn id="941" dur="indefinite" nodeType="mainSeq">
                <p:childTnLst>
                  <p:par>
                    <p:cTn id="942" fill="hold">
                      <p:stCondLst>
                        <p:cond delay="indefinite"/>
                      </p:stCondLst>
                      <p:childTnLst>
                        <p:par>
                          <p:cTn id="943" fill="hold">
                            <p:stCondLst>
                              <p:cond delay="0"/>
                            </p:stCondLst>
                            <p:childTnLst>
                              <p:par>
                                <p:cTn id="944" nodeType="clickEffect" fill="hold" presetClass="exit" presetID="53" presetSubtype="32">
                                  <p:stCondLst>
                                    <p:cond delay="0"/>
                                  </p:stCondLst>
                                  <p:childTnLst>
                                    <p:anim calcmode="lin" valueType="num">
                                      <p:cBhvr additive="repl">
                                        <p:cTn id="945" dur="500"/>
                                        <p:tgtEl>
                                          <p:spTgt spid="758"/>
                                        </p:tgtEl>
                                        <p:attrNameLst>
                                          <p:attrName>ppt_w</p:attrName>
                                        </p:attrNameLst>
                                      </p:cBhvr>
                                      <p:tavLst>
                                        <p:tav tm="0">
                                          <p:val>
                                            <p:strVal val="#ppt_w"/>
                                          </p:val>
                                        </p:tav>
                                        <p:tav tm="100000">
                                          <p:val>
                                            <p:fltVal val="0"/>
                                          </p:val>
                                        </p:tav>
                                      </p:tavLst>
                                    </p:anim>
                                    <p:anim calcmode="lin" valueType="num">
                                      <p:cBhvr additive="repl">
                                        <p:cTn id="946" dur="500"/>
                                        <p:tgtEl>
                                          <p:spTgt spid="758"/>
                                        </p:tgtEl>
                                        <p:attrNameLst>
                                          <p:attrName>ppt_h</p:attrName>
                                        </p:attrNameLst>
                                      </p:cBhvr>
                                      <p:tavLst>
                                        <p:tav tm="0">
                                          <p:val>
                                            <p:strVal val="#ppt_h"/>
                                          </p:val>
                                        </p:tav>
                                        <p:tav tm="100000">
                                          <p:val>
                                            <p:fltVal val="0"/>
                                          </p:val>
                                        </p:tav>
                                      </p:tavLst>
                                    </p:anim>
                                    <p:animEffect filter="fade" transition="out">
                                      <p:cBhvr additive="repl">
                                        <p:cTn id="947" dur="500"/>
                                        <p:tgtEl>
                                          <p:spTgt spid="758"/>
                                        </p:tgtEl>
                                      </p:cBhvr>
                                    </p:animEffect>
                                    <p:set>
                                      <p:cBhvr>
                                        <p:cTn id="948" dur="1" fill="hold">
                                          <p:stCondLst>
                                            <p:cond delay="499"/>
                                          </p:stCondLst>
                                        </p:cTn>
                                        <p:tgtEl>
                                          <p:spTgt spid="758"/>
                                        </p:tgtEl>
                                        <p:attrNameLst>
                                          <p:attrName>style.visibility</p:attrName>
                                        </p:attrNameLst>
                                      </p:cBhvr>
                                      <p:to>
                                        <p:strVal val="hidden"/>
                                      </p:to>
                                    </p:set>
                                  </p:childTnLst>
                                </p:cTn>
                              </p:par>
                            </p:childTnLst>
                          </p:cTn>
                        </p:par>
                      </p:childTnLst>
                    </p:cTn>
                  </p:par>
                  <p:par>
                    <p:cTn id="949" fill="hold">
                      <p:stCondLst>
                        <p:cond delay="indefinite"/>
                      </p:stCondLst>
                      <p:childTnLst>
                        <p:par>
                          <p:cTn id="950" fill="hold">
                            <p:stCondLst>
                              <p:cond delay="0"/>
                            </p:stCondLst>
                            <p:childTnLst>
                              <p:par>
                                <p:cTn id="951" nodeType="clickEffect" fill="hold" presetClass="entr" presetID="42">
                                  <p:stCondLst>
                                    <p:cond delay="0"/>
                                  </p:stCondLst>
                                  <p:childTnLst>
                                    <p:set>
                                      <p:cBhvr>
                                        <p:cTn id="952" dur="1" fill="hold">
                                          <p:stCondLst>
                                            <p:cond delay="0"/>
                                          </p:stCondLst>
                                        </p:cTn>
                                        <p:tgtEl>
                                          <p:spTgt spid="759"/>
                                        </p:tgtEl>
                                        <p:attrNameLst>
                                          <p:attrName>style.visibility</p:attrName>
                                        </p:attrNameLst>
                                      </p:cBhvr>
                                      <p:to>
                                        <p:strVal val="visible"/>
                                      </p:to>
                                    </p:set>
                                    <p:animEffect filter="fade" transition="in">
                                      <p:cBhvr additive="repl">
                                        <p:cTn id="953" dur="1000"/>
                                        <p:tgtEl>
                                          <p:spTgt spid="759"/>
                                        </p:tgtEl>
                                      </p:cBhvr>
                                    </p:animEffect>
                                    <p:anim calcmode="lin" valueType="num">
                                      <p:cBhvr additive="repl">
                                        <p:cTn id="954" dur="1000" fill="hold"/>
                                        <p:tgtEl>
                                          <p:spTgt spid="759"/>
                                        </p:tgtEl>
                                        <p:attrNameLst>
                                          <p:attrName>ppt_x</p:attrName>
                                        </p:attrNameLst>
                                      </p:cBhvr>
                                      <p:tavLst>
                                        <p:tav tm="0">
                                          <p:val>
                                            <p:strVal val="#ppt_x"/>
                                          </p:val>
                                        </p:tav>
                                        <p:tav tm="100000">
                                          <p:val>
                                            <p:strVal val="#ppt_x"/>
                                          </p:val>
                                        </p:tav>
                                      </p:tavLst>
                                    </p:anim>
                                    <p:anim calcmode="lin" valueType="num">
                                      <p:cBhvr additive="repl">
                                        <p:cTn id="955" dur="1000" fill="hold"/>
                                        <p:tgtEl>
                                          <p:spTgt spid="759"/>
                                        </p:tgtEl>
                                        <p:attrNameLst>
                                          <p:attrName>ppt_y</p:attrName>
                                        </p:attrNameLst>
                                      </p:cBhvr>
                                      <p:tavLst>
                                        <p:tav tm="0">
                                          <p:val>
                                            <p:strVal val="#ppt_y+.1"/>
                                          </p:val>
                                        </p:tav>
                                        <p:tav tm="100000">
                                          <p:val>
                                            <p:strVal val="#ppt_y"/>
                                          </p:val>
                                        </p:tav>
                                      </p:tavLst>
                                    </p:anim>
                                  </p:childTnLst>
                                </p:cTn>
                              </p:par>
                            </p:childTnLst>
                          </p:cTn>
                        </p:par>
                      </p:childTnLst>
                    </p:cTn>
                  </p:par>
                  <p:par>
                    <p:cTn id="956" fill="hold">
                      <p:stCondLst>
                        <p:cond delay="indefinite"/>
                      </p:stCondLst>
                      <p:childTnLst>
                        <p:par>
                          <p:cTn id="957" fill="hold">
                            <p:stCondLst>
                              <p:cond delay="0"/>
                            </p:stCondLst>
                            <p:childTnLst>
                              <p:par>
                                <p:cTn id="958" nodeType="clickEffect" fill="hold" presetClass="entr" presetID="16" presetSubtype="21">
                                  <p:stCondLst>
                                    <p:cond delay="0"/>
                                  </p:stCondLst>
                                  <p:childTnLst>
                                    <p:set>
                                      <p:cBhvr>
                                        <p:cTn id="959" dur="1" fill="hold">
                                          <p:stCondLst>
                                            <p:cond delay="0"/>
                                          </p:stCondLst>
                                        </p:cTn>
                                        <p:tgtEl>
                                          <p:spTgt spid="760"/>
                                        </p:tgtEl>
                                        <p:attrNameLst>
                                          <p:attrName>style.visibility</p:attrName>
                                        </p:attrNameLst>
                                      </p:cBhvr>
                                      <p:to>
                                        <p:strVal val="visible"/>
                                      </p:to>
                                    </p:set>
                                    <p:animEffect filter="barn(inVertical)" transition="in">
                                      <p:cBhvr additive="repl">
                                        <p:cTn id="960" dur="5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70c0"/>
                </a:solidFill>
                <a:latin typeface="Rockwell Condensed"/>
                <a:ea typeface="DejaVu Sans"/>
              </a:rPr>
              <a:t>III: Kết Luận</a:t>
            </a:r>
            <a:endParaRPr b="0" lang="en-US" sz="5400" spc="-1" strike="noStrike">
              <a:latin typeface="Arial"/>
            </a:endParaRPr>
          </a:p>
        </p:txBody>
      </p:sp>
      <p:sp>
        <p:nvSpPr>
          <p:cNvPr id="763" name="CustomShape 2"/>
          <p:cNvSpPr/>
          <p:nvPr/>
        </p:nvSpPr>
        <p:spPr>
          <a:xfrm>
            <a:off x="4473000" y="5464440"/>
            <a:ext cx="2816280" cy="757800"/>
          </a:xfrm>
          <a:prstGeom prst="rect">
            <a:avLst/>
          </a:prstGeom>
          <a:noFill/>
          <a:ln w="9360">
            <a:noFill/>
          </a:ln>
        </p:spPr>
        <p:style>
          <a:lnRef idx="0"/>
          <a:fillRef idx="0"/>
          <a:effectRef idx="0"/>
          <a:fontRef idx="minor"/>
        </p:style>
        <p:txBody>
          <a:bodyPr wrap="none" lIns="90000" rIns="90000" tIns="45000" bIns="45000" anchor="b">
            <a:noAutofit/>
          </a:bodyPr>
          <a:p>
            <a:pPr>
              <a:lnSpc>
                <a:spcPct val="100000"/>
              </a:lnSpc>
            </a:pPr>
            <a:r>
              <a:rPr b="0" lang="en-US" sz="4400" spc="-1" strike="noStrike">
                <a:solidFill>
                  <a:srgbClr val="ff0000"/>
                </a:solidFill>
                <a:latin typeface="Arial Rounded MT Bold"/>
                <a:ea typeface="DejaVu Sans"/>
              </a:rPr>
              <a:t>The  end !</a:t>
            </a:r>
            <a:endParaRPr b="0" lang="en-US" sz="4400" spc="-1" strike="noStrike">
              <a:latin typeface="Arial"/>
            </a:endParaRPr>
          </a:p>
        </p:txBody>
      </p:sp>
      <p:sp>
        <p:nvSpPr>
          <p:cNvPr id="764" name="CustomShape 3"/>
          <p:cNvSpPr/>
          <p:nvPr/>
        </p:nvSpPr>
        <p:spPr>
          <a:xfrm>
            <a:off x="1402920" y="1720800"/>
            <a:ext cx="8957160" cy="3105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Rockwell"/>
                <a:ea typeface="DejaVu Sans"/>
              </a:rPr>
              <a:t>Link tài liệu tham khảo:</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1"/>
              </a:rPr>
              <a:t>https://lttqstudy.wordpress.com/2012/04/19/qu%E1%BA%A3n-ly-b%E1%BB%99-nh%E1%BB%9B-tren-windows/</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2"/>
              </a:rPr>
              <a:t>https://rootbiez.blogspot.com/2009/08/system-info.html</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3"/>
              </a:rPr>
              <a:t>https://vimentor.com/vi/lesson/bo-nho-ao-virtual-memory</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4"/>
              </a:rPr>
              <a:t>http://www.cse.hcmut.edu.vn/~hiep/SlideHDH/Slides/Chuong05.pdf</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5"/>
              </a:rPr>
              <a:t>https://securitydaily.net/tim-hieu-ve-cau-truc-pe-file/</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6"/>
              </a:rPr>
              <a:t>http://www.conmaz.net/kien-thuc/kien-thuc-co-ban-ve-dinh-dang-file-thuc-thi-trong-dieu-hanh-windows-32bit-phan-1.html</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7"/>
              </a:rPr>
              <a:t>https://docs.microsoft.com/en-us/windows/desktop/debug/pe-format</a:t>
            </a:r>
            <a:endParaRPr b="0" lang="en-US" sz="1800" spc="-1" strike="noStrike">
              <a:latin typeface="Arial"/>
            </a:endParaRPr>
          </a:p>
          <a:p>
            <a:pPr marL="285840" indent="-282600">
              <a:lnSpc>
                <a:spcPct val="100000"/>
              </a:lnSpc>
              <a:buClr>
                <a:srgbClr val="0d0d0d"/>
              </a:buClr>
              <a:buFont typeface="Arial"/>
              <a:buChar char="•"/>
            </a:pPr>
            <a:r>
              <a:rPr b="0" lang="en-US" sz="1800" spc="-1" strike="noStrike" u="sng">
                <a:solidFill>
                  <a:srgbClr val="cc9900"/>
                </a:solidFill>
                <a:uFillTx/>
                <a:latin typeface="Times New Roman"/>
                <a:ea typeface="DejaVu Sans"/>
                <a:hlinkClick r:id="rId8"/>
              </a:rPr>
              <a:t>https://blog.kowalczyk.info/articles/pefileformat.html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Rockwell"/>
                <a:ea typeface="DejaVu Sans"/>
              </a:rPr>
              <a:t>Và một số tài liệu khác</a:t>
            </a:r>
            <a:endParaRPr b="0" lang="en-US" sz="1800" spc="-1" strike="noStrike">
              <a:latin typeface="Arial"/>
            </a:endParaRPr>
          </a:p>
        </p:txBody>
      </p:sp>
      <p:sp>
        <p:nvSpPr>
          <p:cNvPr id="765"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9866F6F5-CEB9-4A7F-B199-0D9E443EB413}"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randomBar dir="vert"/>
  </p:transition>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Các secction quan trọng và windows loader </a:t>
            </a:r>
            <a:endParaRPr b="0" lang="en-US" sz="4400" spc="-1" strike="noStrike">
              <a:latin typeface="Arial"/>
            </a:endParaRPr>
          </a:p>
        </p:txBody>
      </p:sp>
      <p:sp>
        <p:nvSpPr>
          <p:cNvPr id="767" name="CustomShape 2"/>
          <p:cNvSpPr/>
          <p:nvPr/>
        </p:nvSpPr>
        <p:spPr>
          <a:xfrm>
            <a:off x="609480" y="1604520"/>
            <a:ext cx="535176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EAT</a:t>
            </a:r>
            <a:endParaRPr b="0" lang="en-US" sz="2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IAT</a:t>
            </a:r>
            <a:endParaRPr b="0" lang="en-US" sz="28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Relocation</a:t>
            </a:r>
            <a:endParaRPr b="0" lang="en-US" sz="2800" spc="-1" strike="noStrike">
              <a:latin typeface="Arial"/>
            </a:endParaRPr>
          </a:p>
        </p:txBody>
      </p:sp>
      <p:sp>
        <p:nvSpPr>
          <p:cNvPr id="768" name="CustomShape 3"/>
          <p:cNvSpPr/>
          <p:nvPr/>
        </p:nvSpPr>
        <p:spPr>
          <a:xfrm>
            <a:off x="6231960" y="1604520"/>
            <a:ext cx="5351760" cy="3974760"/>
          </a:xfrm>
          <a:prstGeom prst="rect">
            <a:avLst/>
          </a:prstGeom>
          <a:noFill/>
          <a:ln>
            <a:noFill/>
          </a:ln>
        </p:spPr>
        <p:style>
          <a:lnRef idx="0"/>
          <a:fillRef idx="0"/>
          <a:effectRef idx="0"/>
          <a:fontRef idx="minor"/>
        </p:style>
      </p:sp>
    </p:spTree>
  </p:cSld>
  <p:transition spd="slow">
    <p:randomBar dir="vert"/>
  </p:transition>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EAT </a:t>
            </a:r>
            <a:endParaRPr b="0" lang="en-US" sz="4400" spc="-1" strike="noStrike">
              <a:latin typeface="Arial"/>
            </a:endParaRPr>
          </a:p>
        </p:txBody>
      </p:sp>
      <p:sp>
        <p:nvSpPr>
          <p:cNvPr id="770" name="CustomShape 2"/>
          <p:cNvSpPr/>
          <p:nvPr/>
        </p:nvSpPr>
        <p:spPr>
          <a:xfrm>
            <a:off x="609480" y="1604520"/>
            <a:ext cx="5351760" cy="3974760"/>
          </a:xfrm>
          <a:prstGeom prst="rect">
            <a:avLst/>
          </a:prstGeom>
          <a:noFill/>
          <a:ln>
            <a:noFill/>
          </a:ln>
        </p:spPr>
        <p:style>
          <a:lnRef idx="0"/>
          <a:fillRef idx="0"/>
          <a:effectRef idx="0"/>
          <a:fontRef idx="minor"/>
        </p:style>
        <p:txBody>
          <a:bodyPr lIns="0" rIns="0" tIns="0" bIns="0">
            <a:normAutofit/>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Các dll export các hàm</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cho các EXE, Dll khác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Dùng thông qua GetProAddress</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2 kiểu export qua </a:t>
            </a:r>
            <a:endParaRPr b="0" lang="en-US" sz="32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Name</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ordinal</a:t>
            </a:r>
            <a:endParaRPr b="0" lang="en-US" sz="2800" spc="-1" strike="noStrike">
              <a:latin typeface="Arial"/>
            </a:endParaRPr>
          </a:p>
        </p:txBody>
      </p:sp>
      <p:sp>
        <p:nvSpPr>
          <p:cNvPr id="771" name="CustomShape 3"/>
          <p:cNvSpPr/>
          <p:nvPr/>
        </p:nvSpPr>
        <p:spPr>
          <a:xfrm>
            <a:off x="6231960" y="1604520"/>
            <a:ext cx="5351760" cy="3974760"/>
          </a:xfrm>
          <a:prstGeom prst="rect">
            <a:avLst/>
          </a:prstGeom>
          <a:noFill/>
          <a:ln>
            <a:noFill/>
          </a:ln>
        </p:spPr>
        <p:style>
          <a:lnRef idx="0"/>
          <a:fillRef idx="0"/>
          <a:effectRef idx="0"/>
          <a:fontRef idx="minor"/>
        </p:style>
      </p:sp>
      <p:pic>
        <p:nvPicPr>
          <p:cNvPr id="772" name="" descr=""/>
          <p:cNvPicPr/>
          <p:nvPr/>
        </p:nvPicPr>
        <p:blipFill>
          <a:blip r:embed="rId1"/>
          <a:stretch/>
        </p:blipFill>
        <p:spPr>
          <a:xfrm>
            <a:off x="5120640" y="1604520"/>
            <a:ext cx="7018200" cy="5016960"/>
          </a:xfrm>
          <a:prstGeom prst="rect">
            <a:avLst/>
          </a:prstGeom>
          <a:ln>
            <a:noFill/>
          </a:ln>
        </p:spPr>
      </p:pic>
    </p:spTree>
  </p:cSld>
  <p:transition spd="slow">
    <p:randomBar dir="vert"/>
  </p:transition>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EAT </a:t>
            </a:r>
            <a:endParaRPr b="0" lang="en-US" sz="4400" spc="-1" strike="noStrike">
              <a:latin typeface="Arial"/>
            </a:endParaRPr>
          </a:p>
        </p:txBody>
      </p:sp>
      <p:sp>
        <p:nvSpPr>
          <p:cNvPr id="774" name="CustomShape 2"/>
          <p:cNvSpPr/>
          <p:nvPr/>
        </p:nvSpPr>
        <p:spPr>
          <a:xfrm>
            <a:off x="609480" y="1604520"/>
            <a:ext cx="5351760" cy="3974760"/>
          </a:xfrm>
          <a:prstGeom prst="rect">
            <a:avLst/>
          </a:prstGeom>
          <a:noFill/>
          <a:ln>
            <a:noFill/>
          </a:ln>
        </p:spPr>
        <p:style>
          <a:lnRef idx="0"/>
          <a:fillRef idx="0"/>
          <a:effectRef idx="0"/>
          <a:fontRef idx="minor"/>
        </p:style>
        <p:txBody>
          <a:bodyPr lIns="0" rIns="0" tIns="0" bIns="0">
            <a:normAutofit fontScale="27000"/>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nName: tên của module</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NumberOfFuntions: Số hàm export </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NumnerOfName: Số hàm export by name</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Microsoft YaHei"/>
              </a:rPr>
              <a:t>AddressOfFuntion: RVA trỏ tới các hàm (EAT)</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Microsoft YaHei"/>
              </a:rPr>
              <a:t>AddressOfName: RVA trỏ tới mảng chứa name của các hàm  (ENT)</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Microsoft YaHei"/>
              </a:rPr>
              <a:t>AddressOfNameOrdinal: RAV trỏ tới mảng 16bit chứa ordinal của các name functions</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1" lang="en-US" sz="3200" spc="-1" strike="noStrike">
                <a:solidFill>
                  <a:srgbClr val="000000"/>
                </a:solidFill>
                <a:latin typeface="Arial"/>
                <a:ea typeface="Microsoft YaHei"/>
              </a:rPr>
              <a:t>??? Một module export 10 hàm, các hệ điều hành tìm EAT của 1 hàm bất kỳ với tên “xyz”</a:t>
            </a:r>
            <a:r>
              <a:rPr b="0" lang="en-US" sz="3200" spc="-1" strike="noStrike">
                <a:solidFill>
                  <a:srgbClr val="000000"/>
                </a:solidFill>
                <a:latin typeface="Arial"/>
                <a:ea typeface="Microsoft YaHei"/>
              </a:rPr>
              <a:t>.</a:t>
            </a:r>
            <a:endParaRPr b="0" lang="en-US" sz="3200" spc="-1" strike="noStrike">
              <a:latin typeface="Arial"/>
            </a:endParaRPr>
          </a:p>
        </p:txBody>
      </p:sp>
      <p:sp>
        <p:nvSpPr>
          <p:cNvPr id="775" name="CustomShape 3"/>
          <p:cNvSpPr/>
          <p:nvPr/>
        </p:nvSpPr>
        <p:spPr>
          <a:xfrm>
            <a:off x="6231960" y="1604520"/>
            <a:ext cx="5351760" cy="3974760"/>
          </a:xfrm>
          <a:prstGeom prst="rect">
            <a:avLst/>
          </a:prstGeom>
          <a:noFill/>
          <a:ln>
            <a:noFill/>
          </a:ln>
        </p:spPr>
        <p:style>
          <a:lnRef idx="0"/>
          <a:fillRef idx="0"/>
          <a:effectRef idx="0"/>
          <a:fontRef idx="minor"/>
        </p:style>
      </p:sp>
      <p:pic>
        <p:nvPicPr>
          <p:cNvPr id="776" name="" descr=""/>
          <p:cNvPicPr/>
          <p:nvPr/>
        </p:nvPicPr>
        <p:blipFill>
          <a:blip r:embed="rId1"/>
          <a:stretch/>
        </p:blipFill>
        <p:spPr>
          <a:xfrm>
            <a:off x="6231960" y="1645920"/>
            <a:ext cx="5672880" cy="3933360"/>
          </a:xfrm>
          <a:prstGeom prst="rect">
            <a:avLst/>
          </a:prstGeom>
          <a:ln>
            <a:noFill/>
          </a:ln>
        </p:spPr>
      </p:pic>
    </p:spTree>
  </p:cSld>
  <p:transition spd="slow">
    <p:randomBar dir="vert"/>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6" name="CustomShape 1"/>
          <p:cNvSpPr/>
          <p:nvPr/>
        </p:nvSpPr>
        <p:spPr>
          <a:xfrm>
            <a:off x="8156520" y="484560"/>
            <a:ext cx="35409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3200" spc="-1" strike="noStrike" cap="all">
                <a:solidFill>
                  <a:srgbClr val="000000"/>
                </a:solidFill>
                <a:latin typeface="Rockwell Condensed"/>
                <a:ea typeface="DejaVu Sans"/>
              </a:rPr>
              <a:t>I.3 Quản lý bộ nhớ trên windows</a:t>
            </a:r>
            <a:endParaRPr b="0" lang="en-US" sz="3200" spc="-1" strike="noStrike">
              <a:latin typeface="Arial"/>
            </a:endParaRPr>
          </a:p>
        </p:txBody>
      </p:sp>
      <p:pic>
        <p:nvPicPr>
          <p:cNvPr id="417" name="Picture 10" descr=""/>
          <p:cNvPicPr/>
          <p:nvPr/>
        </p:nvPicPr>
        <p:blipFill>
          <a:blip r:embed="rId1"/>
          <a:stretch/>
        </p:blipFill>
        <p:spPr>
          <a:xfrm>
            <a:off x="1733400" y="640080"/>
            <a:ext cx="4680360" cy="5585040"/>
          </a:xfrm>
          <a:prstGeom prst="rect">
            <a:avLst/>
          </a:prstGeom>
          <a:ln>
            <a:noFill/>
          </a:ln>
        </p:spPr>
      </p:pic>
      <p:sp>
        <p:nvSpPr>
          <p:cNvPr id="418" name="CustomShape 2"/>
          <p:cNvSpPr/>
          <p:nvPr/>
        </p:nvSpPr>
        <p:spPr>
          <a:xfrm>
            <a:off x="8156520" y="2121480"/>
            <a:ext cx="3540960" cy="4047480"/>
          </a:xfrm>
          <a:prstGeom prst="rect">
            <a:avLst/>
          </a:prstGeom>
          <a:noFill/>
          <a:ln>
            <a:noFill/>
          </a:ln>
        </p:spPr>
        <p:style>
          <a:lnRef idx="0"/>
          <a:fillRef idx="0"/>
          <a:effectRef idx="0"/>
          <a:fontRef idx="minor"/>
        </p:style>
      </p:sp>
      <p:grpSp>
        <p:nvGrpSpPr>
          <p:cNvPr id="419" name="Group 3"/>
          <p:cNvGrpSpPr/>
          <p:nvPr/>
        </p:nvGrpSpPr>
        <p:grpSpPr>
          <a:xfrm>
            <a:off x="11401560" y="6229800"/>
            <a:ext cx="453960" cy="453960"/>
            <a:chOff x="11401560" y="6229800"/>
            <a:chExt cx="453960" cy="453960"/>
          </a:xfrm>
        </p:grpSpPr>
        <p:sp>
          <p:nvSpPr>
            <p:cNvPr id="420" name="CustomShape 4"/>
            <p:cNvSpPr/>
            <p:nvPr/>
          </p:nvSpPr>
          <p:spPr>
            <a:xfrm>
              <a:off x="11401560" y="6229800"/>
              <a:ext cx="453960" cy="453960"/>
            </a:xfrm>
            <a:prstGeom prst="ellipse">
              <a:avLst/>
            </a:prstGeom>
            <a:blipFill rotWithShape="0">
              <a:blip r:embed="rId2"/>
              <a:tile/>
            </a:blipFill>
            <a:ln w="25560">
              <a:noFill/>
            </a:ln>
          </p:spPr>
          <p:style>
            <a:lnRef idx="0"/>
            <a:fillRef idx="0"/>
            <a:effectRef idx="0"/>
            <a:fontRef idx="minor"/>
          </p:style>
        </p:sp>
        <p:sp>
          <p:nvSpPr>
            <p:cNvPr id="421" name="CustomShape 5"/>
            <p:cNvSpPr/>
            <p:nvPr/>
          </p:nvSpPr>
          <p:spPr>
            <a:xfrm>
              <a:off x="11431080" y="6258960"/>
              <a:ext cx="395640" cy="395640"/>
            </a:xfrm>
            <a:prstGeom prst="ellipse">
              <a:avLst/>
            </a:prstGeom>
            <a:noFill/>
            <a:ln w="12600">
              <a:solidFill>
                <a:srgbClr val="ffffff"/>
              </a:solidFill>
              <a:round/>
            </a:ln>
          </p:spPr>
          <p:style>
            <a:lnRef idx="0"/>
            <a:fillRef idx="0"/>
            <a:effectRef idx="0"/>
            <a:fontRef idx="minor"/>
          </p:style>
        </p:sp>
      </p:grpSp>
      <p:sp>
        <p:nvSpPr>
          <p:cNvPr id="422" name="CustomShape 6"/>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spcAft>
                <a:spcPts val="601"/>
              </a:spcAft>
            </a:pPr>
            <a:fld id="{B700D5CF-46CF-41BE-86EC-BDE2DF266BA1}"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IAT</a:t>
            </a:r>
            <a:endParaRPr b="0" lang="en-US" sz="4400" spc="-1" strike="noStrike">
              <a:latin typeface="Arial"/>
            </a:endParaRPr>
          </a:p>
        </p:txBody>
      </p:sp>
      <p:sp>
        <p:nvSpPr>
          <p:cNvPr id="778" name="CustomShape 2"/>
          <p:cNvSpPr/>
          <p:nvPr/>
        </p:nvSpPr>
        <p:spPr>
          <a:xfrm>
            <a:off x="609480" y="1604520"/>
            <a:ext cx="5351760" cy="3974760"/>
          </a:xfrm>
          <a:prstGeom prst="rect">
            <a:avLst/>
          </a:prstGeom>
          <a:noFill/>
          <a:ln>
            <a:noFill/>
          </a:ln>
        </p:spPr>
        <p:style>
          <a:lnRef idx="0"/>
          <a:fillRef idx="0"/>
          <a:effectRef idx="0"/>
          <a:fontRef idx="minor"/>
        </p:style>
        <p:txBody>
          <a:bodyPr lIns="0" rIns="0" tIns="0" bIns="0">
            <a:normAutofit fontScale="49000"/>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Nhớ lại WindowsLoader</a:t>
            </a:r>
            <a:endParaRPr b="0" lang="en-US" sz="32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Check MZ</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Check PE</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Ánh xạ file từ ổ đĩa vào</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bộ nhớ: ưu tiên từ imagebase,</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ánh xạ các section</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Duyệt và load các dll</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0" lang="en-US" sz="2800" spc="-1" strike="noStrike">
                <a:solidFill>
                  <a:srgbClr val="000000"/>
                </a:solidFill>
                <a:latin typeface="Arial"/>
                <a:ea typeface="DejaVu Sans"/>
              </a:rPr>
              <a:t>Thực thi từ EP</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1" lang="en-US" sz="2800" spc="-1" strike="noStrike">
                <a:solidFill>
                  <a:srgbClr val="000000"/>
                </a:solidFill>
                <a:latin typeface="Arial"/>
                <a:ea typeface="DejaVu Sans"/>
              </a:rPr>
              <a:t>??? Import10 hàm của</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1" lang="en-US" sz="2800" spc="-1" strike="noStrike">
                <a:solidFill>
                  <a:srgbClr val="000000"/>
                </a:solidFill>
                <a:latin typeface="Arial"/>
                <a:ea typeface="DejaVu Sans"/>
              </a:rPr>
              <a:t>user32.dll thì WL duyệt</a:t>
            </a:r>
            <a:endParaRPr b="0" lang="en-US" sz="2800" spc="-1" strike="noStrike">
              <a:latin typeface="Arial"/>
            </a:endParaRPr>
          </a:p>
          <a:p>
            <a:pPr lvl="1" marL="864000" indent="-321480">
              <a:lnSpc>
                <a:spcPct val="100000"/>
              </a:lnSpc>
              <a:spcBef>
                <a:spcPts val="1134"/>
              </a:spcBef>
              <a:buClr>
                <a:srgbClr val="000000"/>
              </a:buClr>
              <a:buSzPct val="75000"/>
              <a:buFont typeface="Symbol"/>
              <a:buChar char=""/>
            </a:pPr>
            <a:r>
              <a:rPr b="1" lang="en-US" sz="2800" spc="-1" strike="noStrike">
                <a:solidFill>
                  <a:srgbClr val="000000"/>
                </a:solidFill>
                <a:latin typeface="Arial"/>
                <a:ea typeface="DejaVu Sans"/>
              </a:rPr>
              <a:t>import như thế nào.</a:t>
            </a:r>
            <a:endParaRPr b="0" lang="en-US" sz="2800" spc="-1" strike="noStrike">
              <a:latin typeface="Arial"/>
            </a:endParaRPr>
          </a:p>
        </p:txBody>
      </p:sp>
      <p:sp>
        <p:nvSpPr>
          <p:cNvPr id="779" name="CustomShape 3"/>
          <p:cNvSpPr/>
          <p:nvPr/>
        </p:nvSpPr>
        <p:spPr>
          <a:xfrm>
            <a:off x="6231960" y="1604520"/>
            <a:ext cx="5351760" cy="3974760"/>
          </a:xfrm>
          <a:prstGeom prst="rect">
            <a:avLst/>
          </a:prstGeom>
          <a:noFill/>
          <a:ln>
            <a:noFill/>
          </a:ln>
        </p:spPr>
        <p:style>
          <a:lnRef idx="0"/>
          <a:fillRef idx="0"/>
          <a:effectRef idx="0"/>
          <a:fontRef idx="minor"/>
        </p:style>
      </p:sp>
      <p:pic>
        <p:nvPicPr>
          <p:cNvPr id="780" name="" descr=""/>
          <p:cNvPicPr/>
          <p:nvPr/>
        </p:nvPicPr>
        <p:blipFill>
          <a:blip r:embed="rId1"/>
          <a:stretch/>
        </p:blipFill>
        <p:spPr>
          <a:xfrm>
            <a:off x="4754880" y="1482480"/>
            <a:ext cx="7369560" cy="4550040"/>
          </a:xfrm>
          <a:prstGeom prst="rect">
            <a:avLst/>
          </a:prstGeom>
          <a:ln>
            <a:noFill/>
          </a:ln>
        </p:spPr>
      </p:pic>
    </p:spTree>
  </p:cSld>
  <p:transition spd="slow">
    <p:randomBar dir="vert"/>
  </p:transition>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IAT</a:t>
            </a:r>
            <a:endParaRPr b="0" lang="en-US" sz="4400" spc="-1" strike="noStrike">
              <a:latin typeface="Arial"/>
            </a:endParaRPr>
          </a:p>
        </p:txBody>
      </p:sp>
      <p:sp>
        <p:nvSpPr>
          <p:cNvPr id="782" name="CustomShape 2"/>
          <p:cNvSpPr/>
          <p:nvPr/>
        </p:nvSpPr>
        <p:spPr>
          <a:xfrm>
            <a:off x="609480" y="1604520"/>
            <a:ext cx="5351760" cy="3974760"/>
          </a:xfrm>
          <a:prstGeom prst="rect">
            <a:avLst/>
          </a:prstGeom>
          <a:noFill/>
          <a:ln>
            <a:noFill/>
          </a:ln>
        </p:spPr>
        <p:style>
          <a:lnRef idx="0"/>
          <a:fillRef idx="0"/>
          <a:effectRef idx="0"/>
          <a:fontRef idx="minor"/>
        </p:style>
        <p:txBody>
          <a:bodyPr lIns="0" rIns="0" tIns="0" bIns="0">
            <a:normAutofit fontScale="42000"/>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Name1: Tên của dll cần import function (vd: kernel32.dll, user32.dll)</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OrginalFirstThunk: RVA trỏ tới một mảng cấu trúc IMAGE_THUNK_DATA</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Microsoft YaHei"/>
              </a:rPr>
              <a:t>FirstThunk: RVA trỏ tới một mảng cấu trúc IMAGE_THUNK_DATA thứ 2.</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Microsoft YaHei"/>
              </a:rPr>
              <a:t>Mỗi IMAGE_THUNK_DATA tương ứng với 1 import function</a:t>
            </a:r>
            <a:endParaRPr b="0" lang="en-US" sz="3200" spc="-1" strike="noStrike">
              <a:latin typeface="Arial"/>
            </a:endParaRPr>
          </a:p>
        </p:txBody>
      </p:sp>
      <p:pic>
        <p:nvPicPr>
          <p:cNvPr id="783" name="" descr=""/>
          <p:cNvPicPr/>
          <p:nvPr/>
        </p:nvPicPr>
        <p:blipFill>
          <a:blip r:embed="rId1"/>
          <a:stretch/>
        </p:blipFill>
        <p:spPr>
          <a:xfrm>
            <a:off x="5684760" y="1920240"/>
            <a:ext cx="4645440" cy="2292480"/>
          </a:xfrm>
          <a:prstGeom prst="rect">
            <a:avLst/>
          </a:prstGeom>
          <a:ln>
            <a:noFill/>
          </a:ln>
        </p:spPr>
      </p:pic>
      <p:pic>
        <p:nvPicPr>
          <p:cNvPr id="784" name="" descr=""/>
          <p:cNvPicPr/>
          <p:nvPr/>
        </p:nvPicPr>
        <p:blipFill>
          <a:blip r:embed="rId2"/>
          <a:stretch/>
        </p:blipFill>
        <p:spPr>
          <a:xfrm>
            <a:off x="5943600" y="4389120"/>
            <a:ext cx="4007160" cy="1711800"/>
          </a:xfrm>
          <a:prstGeom prst="rect">
            <a:avLst/>
          </a:prstGeom>
          <a:ln>
            <a:noFill/>
          </a:ln>
        </p:spPr>
      </p:pic>
    </p:spTree>
  </p:cSld>
  <p:transition spd="slow">
    <p:randomBar dir="vert"/>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CustomShape 1"/>
          <p:cNvSpPr/>
          <p:nvPr/>
        </p:nvSpPr>
        <p:spPr>
          <a:xfrm>
            <a:off x="609480" y="273600"/>
            <a:ext cx="10971360" cy="1143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Relocation</a:t>
            </a:r>
            <a:endParaRPr b="0" lang="en-US" sz="4400" spc="-1" strike="noStrike">
              <a:latin typeface="Arial"/>
            </a:endParaRPr>
          </a:p>
        </p:txBody>
      </p:sp>
      <p:sp>
        <p:nvSpPr>
          <p:cNvPr id="786" name="CustomShape 2"/>
          <p:cNvSpPr/>
          <p:nvPr/>
        </p:nvSpPr>
        <p:spPr>
          <a:xfrm>
            <a:off x="609480" y="1604520"/>
            <a:ext cx="10971360" cy="3976200"/>
          </a:xfrm>
          <a:prstGeom prst="rect">
            <a:avLst/>
          </a:prstGeom>
          <a:noFill/>
          <a:ln>
            <a:noFill/>
          </a:ln>
        </p:spPr>
        <p:style>
          <a:lnRef idx="0"/>
          <a:fillRef idx="0"/>
          <a:effectRef idx="0"/>
          <a:fontRef idx="minor"/>
        </p:style>
        <p:txBody>
          <a:bodyPr lIns="0" rIns="0" tIns="0" bIns="0">
            <a:normAutofit/>
          </a:bodyPr>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Khi build 1 file. Linker dựa vào ImageBase để xác định các địa chỉ thật buil ra file.</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Nếu file k được map đúng ImageBase? =&gt; Relocation</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Section Relocation chứa mảng các block (4KB), 1 phần tử cả block là 1 cấu trúc </a:t>
            </a:r>
            <a:r>
              <a:rPr b="0" lang="en-US" sz="3200" spc="-1" strike="noStrike" u="sng">
                <a:solidFill>
                  <a:srgbClr val="000000"/>
                </a:solidFill>
                <a:uFillTx/>
                <a:latin typeface="Arial"/>
                <a:ea typeface="DejaVu Sans"/>
              </a:rPr>
              <a:t>IMAGE_BASE_RELOCATION</a:t>
            </a:r>
            <a:endParaRPr b="0" lang="en-US" sz="3200" spc="-1" strike="noStrike">
              <a:latin typeface="Arial"/>
            </a:endParaRPr>
          </a:p>
          <a:p>
            <a:pPr marL="432000" indent="-322920">
              <a:lnSpc>
                <a:spcPct val="100000"/>
              </a:lnSpc>
              <a:spcBef>
                <a:spcPts val="1417"/>
              </a:spcBef>
              <a:buClr>
                <a:srgbClr val="000000"/>
              </a:buClr>
              <a:buSzPct val="45000"/>
              <a:buFont typeface="Wingdings" charset="2"/>
              <a:buChar char=""/>
            </a:pPr>
            <a:r>
              <a:rPr b="0" lang="en-US" sz="3200" spc="-1" strike="noStrike" u="sng">
                <a:solidFill>
                  <a:srgbClr val="000000"/>
                </a:solidFill>
                <a:uFillTx/>
                <a:latin typeface="Arial"/>
                <a:ea typeface="DejaVu Sans"/>
              </a:rPr>
              <a:t>VirtualAddress:</a:t>
            </a:r>
            <a:r>
              <a:rPr b="0" lang="en-US" sz="3200" spc="-1" strike="noStrike">
                <a:solidFill>
                  <a:srgbClr val="000000"/>
                </a:solidFill>
                <a:latin typeface="Arial"/>
                <a:ea typeface="DejaVu Sans"/>
              </a:rPr>
              <a:t> RVA địa chỉ cần relocation</a:t>
            </a:r>
            <a:endParaRPr b="0" lang="en-US" sz="3200" spc="-1" strike="noStrike">
              <a:latin typeface="Arial"/>
            </a:endParaRPr>
          </a:p>
        </p:txBody>
      </p:sp>
      <p:pic>
        <p:nvPicPr>
          <p:cNvPr id="787" name="" descr=""/>
          <p:cNvPicPr/>
          <p:nvPr/>
        </p:nvPicPr>
        <p:blipFill>
          <a:blip r:embed="rId1"/>
          <a:stretch/>
        </p:blipFill>
        <p:spPr>
          <a:xfrm>
            <a:off x="7863840" y="4572000"/>
            <a:ext cx="3999240" cy="134172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70c0"/>
                </a:solidFill>
                <a:latin typeface="Rockwell Condensed"/>
                <a:ea typeface="DejaVu Sans"/>
              </a:rPr>
              <a:t>Windows loader</a:t>
            </a:r>
            <a:endParaRPr b="0" lang="en-US" sz="5400" spc="-1" strike="noStrike">
              <a:latin typeface="Arial"/>
            </a:endParaRPr>
          </a:p>
        </p:txBody>
      </p:sp>
      <p:sp>
        <p:nvSpPr>
          <p:cNvPr id="789" name="CustomShape 2"/>
          <p:cNvSpPr/>
          <p:nvPr/>
        </p:nvSpPr>
        <p:spPr>
          <a:xfrm>
            <a:off x="1069920" y="2121480"/>
            <a:ext cx="10055160" cy="4047480"/>
          </a:xfrm>
          <a:prstGeom prst="rect">
            <a:avLst/>
          </a:prstGeom>
          <a:noFill/>
          <a:ln>
            <a:noFill/>
          </a:ln>
        </p:spPr>
        <p:style>
          <a:lnRef idx="0"/>
          <a:fillRef idx="0"/>
          <a:effectRef idx="0"/>
          <a:fontRef idx="minor"/>
        </p:style>
      </p:sp>
      <p:sp>
        <p:nvSpPr>
          <p:cNvPr id="790" name="CustomShape 3"/>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AD041697-6B41-4C69-90FD-470A216B98B6}"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
        <p:nvSpPr>
          <p:cNvPr id="791" name="CustomShape 4"/>
          <p:cNvSpPr/>
          <p:nvPr/>
        </p:nvSpPr>
        <p:spPr>
          <a:xfrm>
            <a:off x="731520" y="2011680"/>
            <a:ext cx="2651400" cy="914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Đọc DOS, PE,</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Section Header</a:t>
            </a:r>
            <a:endParaRPr b="0" lang="en-US" sz="1800" spc="-1" strike="noStrike">
              <a:latin typeface="Arial"/>
            </a:endParaRPr>
          </a:p>
        </p:txBody>
      </p:sp>
      <p:sp>
        <p:nvSpPr>
          <p:cNvPr id="792" name="CustomShape 5"/>
          <p:cNvSpPr/>
          <p:nvPr/>
        </p:nvSpPr>
        <p:spPr>
          <a:xfrm>
            <a:off x="4206240" y="2011680"/>
            <a:ext cx="3108600" cy="914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Cấp phát không gian</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địa chỉ (ưu tiên ImageBase)</a:t>
            </a:r>
            <a:endParaRPr b="0" lang="en-US" sz="1800" spc="-1" strike="noStrike">
              <a:latin typeface="Arial"/>
            </a:endParaRPr>
          </a:p>
        </p:txBody>
      </p:sp>
      <p:sp>
        <p:nvSpPr>
          <p:cNvPr id="793" name="CustomShape 6"/>
          <p:cNvSpPr/>
          <p:nvPr/>
        </p:nvSpPr>
        <p:spPr>
          <a:xfrm>
            <a:off x="8321040" y="2011680"/>
            <a:ext cx="3017160" cy="914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Map Header, Section</a:t>
            </a:r>
            <a:endParaRPr b="0" lang="en-US" sz="1800" spc="-1" strike="noStrike">
              <a:latin typeface="Arial"/>
            </a:endParaRPr>
          </a:p>
        </p:txBody>
      </p:sp>
      <p:sp>
        <p:nvSpPr>
          <p:cNvPr id="794" name="CustomShape 7"/>
          <p:cNvSpPr/>
          <p:nvPr/>
        </p:nvSpPr>
        <p:spPr>
          <a:xfrm>
            <a:off x="8321040" y="3840480"/>
            <a:ext cx="3017160" cy="914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Relocation Fix nếu địa chỉ bắt </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đầu khác ImageBase</a:t>
            </a:r>
            <a:endParaRPr b="0" lang="en-US" sz="1800" spc="-1" strike="noStrike">
              <a:latin typeface="Arial"/>
            </a:endParaRPr>
          </a:p>
        </p:txBody>
      </p:sp>
      <p:sp>
        <p:nvSpPr>
          <p:cNvPr id="795" name="CustomShape 8"/>
          <p:cNvSpPr/>
          <p:nvPr/>
        </p:nvSpPr>
        <p:spPr>
          <a:xfrm>
            <a:off x="4114800" y="3840480"/>
            <a:ext cx="3200040" cy="9140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Duyệt IAT map các dll</a:t>
            </a:r>
            <a:endParaRPr b="0" lang="en-US" sz="1800" spc="-1" strike="noStrike">
              <a:latin typeface="Arial"/>
            </a:endParaRPr>
          </a:p>
        </p:txBody>
      </p:sp>
      <p:sp>
        <p:nvSpPr>
          <p:cNvPr id="796" name="Line 9"/>
          <p:cNvSpPr/>
          <p:nvPr/>
        </p:nvSpPr>
        <p:spPr>
          <a:xfrm>
            <a:off x="3383280" y="2468880"/>
            <a:ext cx="822960" cy="0"/>
          </a:xfrm>
          <a:prstGeom prst="line">
            <a:avLst/>
          </a:prstGeom>
          <a:ln>
            <a:solidFill>
              <a:srgbClr val="000000"/>
            </a:solidFill>
            <a:tailEnd len="med" type="triangle" w="med"/>
          </a:ln>
        </p:spPr>
        <p:style>
          <a:lnRef idx="0"/>
          <a:fillRef idx="0"/>
          <a:effectRef idx="0"/>
          <a:fontRef idx="minor"/>
        </p:style>
      </p:sp>
      <p:sp>
        <p:nvSpPr>
          <p:cNvPr id="797" name="Line 10"/>
          <p:cNvSpPr/>
          <p:nvPr/>
        </p:nvSpPr>
        <p:spPr>
          <a:xfrm>
            <a:off x="7315200" y="2468880"/>
            <a:ext cx="1005840" cy="0"/>
          </a:xfrm>
          <a:prstGeom prst="line">
            <a:avLst/>
          </a:prstGeom>
          <a:ln>
            <a:solidFill>
              <a:srgbClr val="000000"/>
            </a:solidFill>
            <a:tailEnd len="med" type="triangle" w="med"/>
          </a:ln>
        </p:spPr>
        <p:style>
          <a:lnRef idx="0"/>
          <a:fillRef idx="0"/>
          <a:effectRef idx="0"/>
          <a:fontRef idx="minor"/>
        </p:style>
      </p:sp>
      <p:sp>
        <p:nvSpPr>
          <p:cNvPr id="798" name="Line 11"/>
          <p:cNvSpPr/>
          <p:nvPr/>
        </p:nvSpPr>
        <p:spPr>
          <a:xfrm>
            <a:off x="9784080" y="2926080"/>
            <a:ext cx="0" cy="914400"/>
          </a:xfrm>
          <a:prstGeom prst="line">
            <a:avLst/>
          </a:prstGeom>
          <a:ln>
            <a:solidFill>
              <a:srgbClr val="000000"/>
            </a:solidFill>
            <a:tailEnd len="med" type="triangle" w="med"/>
          </a:ln>
        </p:spPr>
        <p:style>
          <a:lnRef idx="0"/>
          <a:fillRef idx="0"/>
          <a:effectRef idx="0"/>
          <a:fontRef idx="minor"/>
        </p:style>
      </p:sp>
      <p:sp>
        <p:nvSpPr>
          <p:cNvPr id="799" name="Line 12"/>
          <p:cNvSpPr/>
          <p:nvPr/>
        </p:nvSpPr>
        <p:spPr>
          <a:xfrm flipH="1">
            <a:off x="7315200" y="4297680"/>
            <a:ext cx="1005840" cy="0"/>
          </a:xfrm>
          <a:prstGeom prst="line">
            <a:avLst/>
          </a:prstGeom>
          <a:ln>
            <a:solidFill>
              <a:srgbClr val="000000"/>
            </a:solidFill>
            <a:tailEnd len="med" type="triangle" w="med"/>
          </a:ln>
        </p:spPr>
        <p:style>
          <a:lnRef idx="0"/>
          <a:fillRef idx="0"/>
          <a:effectRef idx="0"/>
          <a:fontRef idx="minor"/>
        </p:style>
      </p:sp>
      <p:sp>
        <p:nvSpPr>
          <p:cNvPr id="800" name="Line 13"/>
          <p:cNvSpPr/>
          <p:nvPr/>
        </p:nvSpPr>
        <p:spPr>
          <a:xfrm flipH="1" flipV="1">
            <a:off x="2103120" y="2926080"/>
            <a:ext cx="2011680" cy="1371600"/>
          </a:xfrm>
          <a:prstGeom prst="line">
            <a:avLst/>
          </a:prstGeom>
          <a:ln>
            <a:solidFill>
              <a:srgbClr val="000000"/>
            </a:solidFill>
            <a:tailEnd len="med" type="triangle" w="med"/>
          </a:ln>
        </p:spPr>
        <p:style>
          <a:lnRef idx="0"/>
          <a:fillRef idx="0"/>
          <a:effectRef idx="0"/>
          <a:fontRef idx="minor"/>
        </p:style>
      </p:sp>
      <p:sp>
        <p:nvSpPr>
          <p:cNvPr id="801" name="CustomShape 14"/>
          <p:cNvSpPr/>
          <p:nvPr/>
        </p:nvSpPr>
        <p:spPr>
          <a:xfrm>
            <a:off x="4114800" y="5577840"/>
            <a:ext cx="3200040" cy="10054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US" sz="1800" spc="-1" strike="noStrike">
                <a:solidFill>
                  <a:srgbClr val="000000"/>
                </a:solidFill>
                <a:latin typeface="Arial"/>
                <a:ea typeface="DejaVu Sans"/>
              </a:rPr>
              <a:t>Nhảy tới EP thực thi process</a:t>
            </a:r>
            <a:endParaRPr b="0" lang="en-US" sz="1800" spc="-1" strike="noStrike">
              <a:latin typeface="Arial"/>
            </a:endParaRPr>
          </a:p>
        </p:txBody>
      </p:sp>
      <p:sp>
        <p:nvSpPr>
          <p:cNvPr id="802" name="Line 15"/>
          <p:cNvSpPr/>
          <p:nvPr/>
        </p:nvSpPr>
        <p:spPr>
          <a:xfrm>
            <a:off x="5669280" y="4754880"/>
            <a:ext cx="0" cy="82296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961" dur="indefinite" restart="never" nodeType="tmRoot">
          <p:childTnLst>
            <p:seq>
              <p:cTn id="962" dur="indefinite" nodeType="mainSeq">
                <p:childTnLst>
                  <p:par>
                    <p:cTn id="963" fill="hold">
                      <p:stCondLst>
                        <p:cond delay="indefinite"/>
                      </p:stCondLst>
                      <p:childTnLst>
                        <p:par>
                          <p:cTn id="964" fill="hold">
                            <p:stCondLst>
                              <p:cond delay="0"/>
                            </p:stCondLst>
                            <p:childTnLst>
                              <p:par>
                                <p:cTn id="965" nodeType="clickEffect" fill="hold" presetClass="entr" presetID="14" presetSubtype="10">
                                  <p:stCondLst>
                                    <p:cond delay="0"/>
                                  </p:stCondLst>
                                  <p:childTnLst>
                                    <p:set>
                                      <p:cBhvr>
                                        <p:cTn id="966" dur="1" fill="hold">
                                          <p:stCondLst>
                                            <p:cond delay="0"/>
                                          </p:stCondLst>
                                        </p:cTn>
                                        <p:tgtEl>
                                          <p:spTgt spid="789">
                                            <p:txEl>
                                              <p:pRg st="0" end="0"/>
                                            </p:txEl>
                                          </p:spTgt>
                                        </p:tgtEl>
                                        <p:attrNameLst>
                                          <p:attrName>style.visibility</p:attrName>
                                        </p:attrNameLst>
                                      </p:cBhvr>
                                      <p:to>
                                        <p:strVal val="visible"/>
                                      </p:to>
                                    </p:set>
                                    <p:animEffect filter="randombar(horizontal)" transition="in">
                                      <p:cBhvr additive="repl">
                                        <p:cTn id="967" dur="500"/>
                                        <p:tgtEl>
                                          <p:spTgt spid="78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CustomShape 1"/>
          <p:cNvSpPr/>
          <p:nvPr/>
        </p:nvSpPr>
        <p:spPr>
          <a:xfrm>
            <a:off x="609480" y="273600"/>
            <a:ext cx="10969920" cy="11422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400" spc="-1" strike="noStrike">
                <a:solidFill>
                  <a:srgbClr val="000000"/>
                </a:solidFill>
                <a:latin typeface="Arial"/>
                <a:ea typeface="DejaVu Sans"/>
              </a:rPr>
              <a:t>Bài tập</a:t>
            </a:r>
            <a:endParaRPr b="0" lang="en-US" sz="4400" spc="-1" strike="noStrike">
              <a:latin typeface="Arial"/>
            </a:endParaRPr>
          </a:p>
        </p:txBody>
      </p:sp>
      <p:sp>
        <p:nvSpPr>
          <p:cNvPr id="804" name="CustomShape 2"/>
          <p:cNvSpPr/>
          <p:nvPr/>
        </p:nvSpPr>
        <p:spPr>
          <a:xfrm>
            <a:off x="734400" y="1554480"/>
            <a:ext cx="10969920" cy="3974760"/>
          </a:xfrm>
          <a:prstGeom prst="rect">
            <a:avLst/>
          </a:prstGeom>
          <a:noFill/>
          <a:ln>
            <a:noFill/>
          </a:ln>
        </p:spPr>
        <p:style>
          <a:lnRef idx="0"/>
          <a:fillRef idx="0"/>
          <a:effectRef idx="0"/>
          <a:fontRef idx="minor"/>
        </p:style>
        <p:txBody>
          <a:bodyPr lIns="0" rIns="0" tIns="0" bIns="0">
            <a:normAutofit fontScale="78000"/>
          </a:bodyPr>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1. Fix một file đã bị lỗi cấu trúc PE file để chạy được. (Đã xong)</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2. Viết chương trình đọc thông tin PE file: PE, NumnerOfSection, ImageBase, EP, VirtualSize, VirtualAddress, RawAddress, RawSize. (Đã xong)</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3. Viết chương trình giả lập WindowsLoader để load và thực thi một PE file (chỉ có import kernel32).</a:t>
            </a:r>
            <a:endParaRPr b="0" lang="en-US" sz="3200" spc="-1" strike="noStrike">
              <a:latin typeface="Arial"/>
            </a:endParaRPr>
          </a:p>
          <a:p>
            <a:pPr marL="432000" indent="-3214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4. Nâng cao. Viết chương trình giả lập WindowsLoader để load và thực thi một PE file (có thêm dll khác của mình)</a:t>
            </a:r>
            <a:endParaRPr b="0" lang="en-US" sz="3200" spc="-1" strike="noStrike">
              <a:latin typeface="Arial"/>
            </a:endParaRPr>
          </a:p>
        </p:txBody>
      </p:sp>
    </p:spTree>
  </p:cSld>
  <p:transition spd="slow">
    <p:randomBar dir="vert"/>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5400" spc="-1" strike="noStrike" cap="all">
                <a:solidFill>
                  <a:srgbClr val="0070c0"/>
                </a:solidFill>
                <a:latin typeface="Rockwell Condensed"/>
                <a:ea typeface="DejaVu Sans"/>
              </a:rPr>
              <a:t>I.3 Quản lý bộ nhớ trên windows</a:t>
            </a:r>
            <a:endParaRPr b="0" lang="en-US" sz="5400" spc="-1" strike="noStrike">
              <a:latin typeface="Arial"/>
            </a:endParaRPr>
          </a:p>
        </p:txBody>
      </p:sp>
      <p:sp>
        <p:nvSpPr>
          <p:cNvPr id="424" name="CustomShape 2"/>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7C520B74-6F5B-4CD3-A52B-C54D4C98C5B0}"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pic>
        <p:nvPicPr>
          <p:cNvPr id="425" name="Picture 2" descr=""/>
          <p:cNvPicPr/>
          <p:nvPr/>
        </p:nvPicPr>
        <p:blipFill>
          <a:blip r:embed="rId1"/>
          <a:stretch/>
        </p:blipFill>
        <p:spPr>
          <a:xfrm>
            <a:off x="3388320" y="1717560"/>
            <a:ext cx="5151240" cy="47498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6" name="CustomShape 1"/>
          <p:cNvSpPr/>
          <p:nvPr/>
        </p:nvSpPr>
        <p:spPr>
          <a:xfrm>
            <a:off x="1069920" y="484560"/>
            <a:ext cx="10055160" cy="16059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5400" spc="-1" strike="noStrike" cap="all">
                <a:solidFill>
                  <a:srgbClr val="0070c0"/>
                </a:solidFill>
                <a:latin typeface="Rockwell Condensed"/>
                <a:ea typeface="DejaVu Sans"/>
              </a:rPr>
              <a:t>I.4.1 Quản Lí bộ nhớ ảo Phân trang</a:t>
            </a:r>
            <a:endParaRPr b="0" lang="en-US" sz="5400" spc="-1" strike="noStrike">
              <a:latin typeface="Arial"/>
            </a:endParaRPr>
          </a:p>
        </p:txBody>
      </p:sp>
      <p:grpSp>
        <p:nvGrpSpPr>
          <p:cNvPr id="427" name="Group 2"/>
          <p:cNvGrpSpPr/>
          <p:nvPr/>
        </p:nvGrpSpPr>
        <p:grpSpPr>
          <a:xfrm>
            <a:off x="1069920" y="3146760"/>
            <a:ext cx="10055160" cy="2091960"/>
            <a:chOff x="1069920" y="3146760"/>
            <a:chExt cx="10055160" cy="2091960"/>
          </a:xfrm>
        </p:grpSpPr>
        <p:sp>
          <p:nvSpPr>
            <p:cNvPr id="428" name="CustomShape 3"/>
            <p:cNvSpPr/>
            <p:nvPr/>
          </p:nvSpPr>
          <p:spPr>
            <a:xfrm>
              <a:off x="1069920" y="3146760"/>
              <a:ext cx="2825640" cy="1793160"/>
            </a:xfrm>
            <a:prstGeom prst="roundRect">
              <a:avLst>
                <a:gd name="adj" fmla="val 10000"/>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sp>
        <p:sp>
          <p:nvSpPr>
            <p:cNvPr id="429" name="CustomShape 4"/>
            <p:cNvSpPr/>
            <p:nvPr/>
          </p:nvSpPr>
          <p:spPr>
            <a:xfrm>
              <a:off x="1384200" y="3445560"/>
              <a:ext cx="2825640" cy="1793160"/>
            </a:xfrm>
            <a:prstGeom prst="roundRect">
              <a:avLst>
                <a:gd name="adj" fmla="val 10000"/>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txBody>
            <a:bodyPr lIns="109800" rIns="57240" tIns="109800" bIns="109800" anchor="ctr">
              <a:noAutofit/>
            </a:bodyPr>
            <a:p>
              <a:pPr algn="ctr">
                <a:lnSpc>
                  <a:spcPct val="90000"/>
                </a:lnSpc>
                <a:spcAft>
                  <a:spcPts val="524"/>
                </a:spcAft>
              </a:pPr>
              <a:r>
                <a:rPr b="0" lang="en-US" sz="1500" spc="-1" strike="noStrike">
                  <a:solidFill>
                    <a:srgbClr val="000000"/>
                  </a:solidFill>
                  <a:latin typeface="Rockwell"/>
                  <a:ea typeface="DejaVu Sans"/>
                </a:rPr>
                <a:t>Các lệnh truy xuất các địa chỉ trong không gian có  dung lượng rất lớn (4GB) – không gian này được goi là không gian lí  luận (ảo).</a:t>
              </a:r>
              <a:endParaRPr b="0" lang="en-US" sz="1500" spc="-1" strike="noStrike">
                <a:latin typeface="Arial"/>
              </a:endParaRPr>
            </a:p>
          </p:txBody>
        </p:sp>
        <p:sp>
          <p:nvSpPr>
            <p:cNvPr id="430" name="CustomShape 5"/>
            <p:cNvSpPr/>
            <p:nvPr/>
          </p:nvSpPr>
          <p:spPr>
            <a:xfrm>
              <a:off x="4527720" y="3146760"/>
              <a:ext cx="2825640" cy="1793160"/>
            </a:xfrm>
            <a:prstGeom prst="roundRect">
              <a:avLst>
                <a:gd name="adj" fmla="val 10000"/>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sp>
        <p:sp>
          <p:nvSpPr>
            <p:cNvPr id="431" name="CustomShape 6"/>
            <p:cNvSpPr/>
            <p:nvPr/>
          </p:nvSpPr>
          <p:spPr>
            <a:xfrm>
              <a:off x="4842000" y="3445560"/>
              <a:ext cx="2825640" cy="1793160"/>
            </a:xfrm>
            <a:prstGeom prst="roundRect">
              <a:avLst>
                <a:gd name="adj" fmla="val 10000"/>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txBody>
            <a:bodyPr lIns="109800" rIns="57240" tIns="109800" bIns="109800" anchor="ctr">
              <a:noAutofit/>
            </a:bodyPr>
            <a:p>
              <a:pPr algn="ctr">
                <a:lnSpc>
                  <a:spcPct val="90000"/>
                </a:lnSpc>
                <a:spcAft>
                  <a:spcPts val="524"/>
                </a:spcAft>
              </a:pPr>
              <a:r>
                <a:rPr b="0" lang="en-US" sz="1500" spc="-1" strike="noStrike">
                  <a:solidFill>
                    <a:srgbClr val="000000"/>
                  </a:solidFill>
                  <a:latin typeface="Rockwell"/>
                  <a:ea typeface="DejaVu Sans"/>
                </a:rPr>
                <a:t>Để quản lí việc swap (nạp vào/ghi ra) HĐH chia bộ nhớ ảo của ứng dụng ra thành nhiều đơn vị có kích thước đồng nhất , mỗi đơn vị được gọi là trang ảo = 2</a:t>
              </a:r>
              <a:r>
                <a:rPr b="0" i="1" lang="en-US" sz="1500" spc="-1" strike="noStrike">
                  <a:solidFill>
                    <a:srgbClr val="000000"/>
                  </a:solidFill>
                  <a:latin typeface="Rockwell"/>
                  <a:ea typeface="DejaVu Sans"/>
                </a:rPr>
                <a:t>^I (256 byte, 512 byte, 1k, 2k, 4k, 8k…)</a:t>
              </a:r>
              <a:endParaRPr b="0" lang="en-US" sz="1500" spc="-1" strike="noStrike">
                <a:latin typeface="Arial"/>
              </a:endParaRPr>
            </a:p>
          </p:txBody>
        </p:sp>
        <p:sp>
          <p:nvSpPr>
            <p:cNvPr id="432" name="CustomShape 7"/>
            <p:cNvSpPr/>
            <p:nvPr/>
          </p:nvSpPr>
          <p:spPr>
            <a:xfrm>
              <a:off x="7985160" y="3146760"/>
              <a:ext cx="2825640" cy="1793160"/>
            </a:xfrm>
            <a:prstGeom prst="roundRect">
              <a:avLst>
                <a:gd name="adj" fmla="val 10000"/>
              </a:avLst>
            </a:prstGeom>
            <a:solidFill>
              <a:schemeClr val="accent1">
                <a:hueOff val="0"/>
                <a:satOff val="0"/>
                <a:lumOff val="0"/>
                <a:alphaOff val="0"/>
              </a:schemeClr>
            </a:solidFill>
            <a:ln>
              <a:solidFill>
                <a:schemeClr val="lt1">
                  <a:hueOff val="0"/>
                  <a:satOff val="0"/>
                  <a:lumOff val="0"/>
                  <a:alphaOff val="0"/>
                </a:schemeClr>
              </a:solidFill>
              <a:round/>
            </a:ln>
          </p:spPr>
          <p:style>
            <a:lnRef idx="2"/>
            <a:fillRef idx="0"/>
            <a:effectRef idx="0"/>
            <a:fontRef idx="minor"/>
          </p:style>
        </p:sp>
        <p:sp>
          <p:nvSpPr>
            <p:cNvPr id="433" name="CustomShape 8"/>
            <p:cNvSpPr/>
            <p:nvPr/>
          </p:nvSpPr>
          <p:spPr>
            <a:xfrm>
              <a:off x="8299440" y="3445560"/>
              <a:ext cx="2825640" cy="1793160"/>
            </a:xfrm>
            <a:prstGeom prst="roundRect">
              <a:avLst>
                <a:gd name="adj" fmla="val 10000"/>
              </a:avLst>
            </a:prstGeom>
            <a:solidFill>
              <a:schemeClr val="lt1">
                <a:alpha val="90000"/>
                <a:hueOff val="0"/>
                <a:satOff val="0"/>
                <a:lumOff val="0"/>
                <a:alphaOff val="0"/>
              </a:schemeClr>
            </a:solidFill>
            <a:ln>
              <a:solidFill>
                <a:schemeClr val="accent1">
                  <a:hueOff val="0"/>
                  <a:satOff val="0"/>
                  <a:lumOff val="0"/>
                  <a:alphaOff val="0"/>
                </a:schemeClr>
              </a:solidFill>
              <a:round/>
            </a:ln>
          </p:spPr>
          <p:style>
            <a:lnRef idx="2"/>
            <a:fillRef idx="0"/>
            <a:effectRef idx="0"/>
            <a:fontRef idx="minor"/>
          </p:style>
          <p:txBody>
            <a:bodyPr lIns="109800" rIns="57240" tIns="109800" bIns="109800" anchor="ctr">
              <a:noAutofit/>
            </a:bodyPr>
            <a:p>
              <a:pPr algn="ctr">
                <a:lnSpc>
                  <a:spcPct val="90000"/>
                </a:lnSpc>
                <a:spcAft>
                  <a:spcPts val="524"/>
                </a:spcAft>
              </a:pPr>
              <a:r>
                <a:rPr b="0" i="1" lang="en-US" sz="1500" spc="-1" strike="noStrike">
                  <a:solidFill>
                    <a:srgbClr val="000000"/>
                  </a:solidFill>
                  <a:latin typeface="Rockwell"/>
                  <a:ea typeface="DejaVu Sans"/>
                </a:rPr>
                <a:t>RAM cũng được chia thành nhiều đơn vị quản lí, mỗi đơn vị được gọi là trang thật (page frame), kích thước trang thật = trang ảo.</a:t>
              </a:r>
              <a:endParaRPr b="0" lang="en-US" sz="1500" spc="-1" strike="noStrike">
                <a:latin typeface="Arial"/>
              </a:endParaRPr>
            </a:p>
          </p:txBody>
        </p:sp>
      </p:grpSp>
      <p:grpSp>
        <p:nvGrpSpPr>
          <p:cNvPr id="434" name="Group 9"/>
          <p:cNvGrpSpPr/>
          <p:nvPr/>
        </p:nvGrpSpPr>
        <p:grpSpPr>
          <a:xfrm>
            <a:off x="0" y="0"/>
            <a:ext cx="0" cy="0"/>
            <a:chOff x="0" y="0"/>
            <a:chExt cx="0" cy="0"/>
          </a:xfrm>
        </p:grpSpPr>
      </p:grpSp>
      <p:sp>
        <p:nvSpPr>
          <p:cNvPr id="435" name="CustomShape 10"/>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D0BA76BA-01E7-46AB-89DD-86740D4C8C53}"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p:transition spd="slow">
    <p:randomBar dir="vert"/>
  </p:transition>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22" presetSubtype="4">
                                  <p:stCondLst>
                                    <p:cond delay="0"/>
                                  </p:stCondLst>
                                  <p:childTnLst>
                                    <p:set>
                                      <p:cBhvr>
                                        <p:cTn id="82" dur="1" fill="hold">
                                          <p:stCondLst>
                                            <p:cond delay="0"/>
                                          </p:stCondLst>
                                        </p:cTn>
                                        <p:tgtEl>
                                          <p:spTgt spid="434"/>
                                        </p:tgtEl>
                                        <p:attrNameLst>
                                          <p:attrName>style.visibility</p:attrName>
                                        </p:attrNameLst>
                                      </p:cBhvr>
                                      <p:to>
                                        <p:strVal val="visible"/>
                                      </p:to>
                                    </p:set>
                                    <p:animEffect filter="wipe(down)" transition="in">
                                      <p:cBhvr additive="repl">
                                        <p:cTn id="83" dur="5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6" name="CustomShape 1"/>
          <p:cNvSpPr/>
          <p:nvPr/>
        </p:nvSpPr>
        <p:spPr>
          <a:xfrm>
            <a:off x="0" y="0"/>
            <a:ext cx="12185640" cy="6854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437" name="CustomShape 2"/>
          <p:cNvSpPr/>
          <p:nvPr/>
        </p:nvSpPr>
        <p:spPr>
          <a:xfrm>
            <a:off x="2082240" y="643320"/>
            <a:ext cx="3344760" cy="55677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0" lang="en-US" sz="4800" spc="-1" strike="noStrike" cap="all">
                <a:solidFill>
                  <a:srgbClr val="0070c0"/>
                </a:solidFill>
                <a:latin typeface="Rockwell Condensed"/>
                <a:ea typeface="DejaVu Sans"/>
              </a:rPr>
              <a:t>I.4.1 Quản Lí bộ nhớ ảo Phân trang</a:t>
            </a:r>
            <a:endParaRPr b="0" lang="en-US" sz="4800" spc="-1" strike="noStrike">
              <a:latin typeface="Arial"/>
            </a:endParaRPr>
          </a:p>
        </p:txBody>
      </p:sp>
      <p:sp>
        <p:nvSpPr>
          <p:cNvPr id="438" name="CustomShape 3"/>
          <p:cNvSpPr/>
          <p:nvPr/>
        </p:nvSpPr>
        <p:spPr>
          <a:xfrm>
            <a:off x="6772320" y="643320"/>
            <a:ext cx="4531680" cy="5567760"/>
          </a:xfrm>
          <a:prstGeom prst="rect">
            <a:avLst/>
          </a:prstGeom>
          <a:noFill/>
          <a:ln>
            <a:noFill/>
          </a:ln>
        </p:spPr>
        <p:style>
          <a:lnRef idx="0"/>
          <a:fillRef idx="0"/>
          <a:effectRef idx="0"/>
          <a:fontRef idx="minor"/>
        </p:style>
        <p:txBody>
          <a:bodyPr lIns="90000" rIns="90000" tIns="45000" bIns="45000" anchor="ctr">
            <a:normAutofit/>
          </a:bodyPr>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Times New Roman (Body)"/>
                <a:ea typeface="DejaVu Sans"/>
              </a:rPr>
              <a:t>Trang thật là nơi chứa trang ảo khi cần thiết, tại từng thời điểm, mỗi trang thật chứa tốt đa 1 trang ảo, nhưng theo thời gian nó có thể chứa nhiều trang ảo khác nhau.  </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Times New Roman (Body)"/>
                <a:ea typeface="DejaVu Sans"/>
              </a:rPr>
              <a:t>Khi ứng dụng truy xuất 1 ô nhớ theo địa chỉ tuyến tính số nguyên, HĐH biết ngay ô nhớ đó thuộc trang ảo nào, nằm ở Offset nào trong trang ảo.</a:t>
            </a:r>
            <a:endParaRPr b="0" lang="en-US" sz="1800" spc="-1" strike="noStrike">
              <a:latin typeface="Arial"/>
            </a:endParaRPr>
          </a:p>
          <a:p>
            <a:pPr marL="182880" indent="-179640">
              <a:lnSpc>
                <a:spcPct val="90000"/>
              </a:lnSpc>
              <a:spcBef>
                <a:spcPts val="1199"/>
              </a:spcBef>
              <a:buClr>
                <a:srgbClr val="9e3611"/>
              </a:buClr>
              <a:buSzPct val="85000"/>
              <a:buFont typeface="Wingdings" charset="2"/>
              <a:buChar char=""/>
            </a:pPr>
            <a:r>
              <a:rPr b="0" lang="en-US" sz="1800" spc="-1" strike="noStrike">
                <a:solidFill>
                  <a:srgbClr val="000000"/>
                </a:solidFill>
                <a:latin typeface="Times New Roman (Body)"/>
                <a:ea typeface="DejaVu Sans"/>
              </a:rPr>
              <a:t>Ô ở địa chỉ 8196 = 0010 0000 0000 0100 Quản lý bộ nhớ ảo phân trang i bit bên phải là offset của ô nhớ (=4) phần còn lại bên trái là chỉ số trang ảo (=2).</a:t>
            </a:r>
            <a:endParaRPr b="0" lang="en-US" sz="1800" spc="-1" strike="noStrike">
              <a:latin typeface="Arial"/>
            </a:endParaRPr>
          </a:p>
        </p:txBody>
      </p:sp>
      <p:sp>
        <p:nvSpPr>
          <p:cNvPr id="439" name="CustomShape 4"/>
          <p:cNvSpPr/>
          <p:nvPr/>
        </p:nvSpPr>
        <p:spPr>
          <a:xfrm>
            <a:off x="11311200" y="6272640"/>
            <a:ext cx="636840" cy="3618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fld id="{9051224B-AB92-4520-858C-9B9F63B52F08}" type="slidenum">
              <a:rPr b="1" lang="en-US" sz="1400" spc="-1" strike="noStrike">
                <a:solidFill>
                  <a:srgbClr val="ffffff"/>
                </a:solidFill>
                <a:latin typeface="Rockwell Condensed"/>
                <a:ea typeface="DejaVu Sans"/>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childTnLst>
                  <p:par>
                    <p:cTn id="86" fill="hold">
                      <p:stCondLst>
                        <p:cond delay="indefinite"/>
                      </p:stCondLst>
                      <p:childTnLst>
                        <p:par>
                          <p:cTn id="87" fill="hold">
                            <p:stCondLst>
                              <p:cond delay="0"/>
                            </p:stCondLst>
                            <p:childTnLst>
                              <p:par>
                                <p:cTn id="88" nodeType="clickEffect" fill="hold" presetClass="entr" presetID="42">
                                  <p:stCondLst>
                                    <p:cond delay="0"/>
                                  </p:stCondLst>
                                  <p:childTnLst>
                                    <p:set>
                                      <p:cBhvr>
                                        <p:cTn id="89" dur="1" fill="hold">
                                          <p:stCondLst>
                                            <p:cond delay="0"/>
                                          </p:stCondLst>
                                        </p:cTn>
                                        <p:tgtEl>
                                          <p:spTgt spid="438">
                                            <p:txEl>
                                              <p:pRg st="0" end="0"/>
                                            </p:txEl>
                                          </p:spTgt>
                                        </p:tgtEl>
                                        <p:attrNameLst>
                                          <p:attrName>style.visibility</p:attrName>
                                        </p:attrNameLst>
                                      </p:cBhvr>
                                      <p:to>
                                        <p:strVal val="visible"/>
                                      </p:to>
                                    </p:set>
                                    <p:animEffect filter="fade" transition="in">
                                      <p:cBhvr additive="repl">
                                        <p:cTn id="90" dur="1000"/>
                                        <p:tgtEl>
                                          <p:spTgt spid="438">
                                            <p:txEl>
                                              <p:pRg st="0" end="0"/>
                                            </p:txEl>
                                          </p:spTgt>
                                        </p:tgtEl>
                                      </p:cBhvr>
                                    </p:animEffect>
                                    <p:anim calcmode="lin" valueType="num">
                                      <p:cBhvr additive="repl">
                                        <p:cTn id="91" dur="1000" fill="hold"/>
                                        <p:tgtEl>
                                          <p:spTgt spid="438">
                                            <p:txEl>
                                              <p:pRg st="0" end="0"/>
                                            </p:txEl>
                                          </p:spTgt>
                                        </p:tgtEl>
                                        <p:attrNameLst>
                                          <p:attrName>ppt_x</p:attrName>
                                        </p:attrNameLst>
                                      </p:cBhvr>
                                      <p:tavLst>
                                        <p:tav tm="0">
                                          <p:val>
                                            <p:strVal val="#ppt_x"/>
                                          </p:val>
                                        </p:tav>
                                        <p:tav tm="100000">
                                          <p:val>
                                            <p:strVal val="#ppt_x"/>
                                          </p:val>
                                        </p:tav>
                                      </p:tavLst>
                                    </p:anim>
                                    <p:anim calcmode="lin" valueType="num">
                                      <p:cBhvr additive="repl">
                                        <p:cTn id="92" dur="1000" fill="hold"/>
                                        <p:tgtEl>
                                          <p:spTgt spid="43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22" presetSubtype="4">
                                  <p:stCondLst>
                                    <p:cond delay="0"/>
                                  </p:stCondLst>
                                  <p:childTnLst>
                                    <p:set>
                                      <p:cBhvr>
                                        <p:cTn id="96" dur="1" fill="hold">
                                          <p:stCondLst>
                                            <p:cond delay="0"/>
                                          </p:stCondLst>
                                        </p:cTn>
                                        <p:tgtEl>
                                          <p:spTgt spid="438">
                                            <p:txEl>
                                              <p:pRg st="1" end="1"/>
                                            </p:txEl>
                                          </p:spTgt>
                                        </p:tgtEl>
                                        <p:attrNameLst>
                                          <p:attrName>style.visibility</p:attrName>
                                        </p:attrNameLst>
                                      </p:cBhvr>
                                      <p:to>
                                        <p:strVal val="visible"/>
                                      </p:to>
                                    </p:set>
                                    <p:animEffect filter="wipe(down)" transition="in">
                                      <p:cBhvr additive="repl">
                                        <p:cTn id="97" dur="500"/>
                                        <p:tgtEl>
                                          <p:spTgt spid="438">
                                            <p:txEl>
                                              <p:pRg st="1" end="1"/>
                                            </p:txEl>
                                          </p:spTgt>
                                        </p:tgtEl>
                                      </p:cBhvr>
                                    </p:animEffect>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16" presetSubtype="21">
                                  <p:stCondLst>
                                    <p:cond delay="0"/>
                                  </p:stCondLst>
                                  <p:childTnLst>
                                    <p:set>
                                      <p:cBhvr>
                                        <p:cTn id="101" dur="1" fill="hold">
                                          <p:stCondLst>
                                            <p:cond delay="0"/>
                                          </p:stCondLst>
                                        </p:cTn>
                                        <p:tgtEl>
                                          <p:spTgt spid="438">
                                            <p:txEl>
                                              <p:pRg st="2" end="2"/>
                                            </p:txEl>
                                          </p:spTgt>
                                        </p:tgtEl>
                                        <p:attrNameLst>
                                          <p:attrName>style.visibility</p:attrName>
                                        </p:attrNameLst>
                                      </p:cBhvr>
                                      <p:to>
                                        <p:strVal val="visible"/>
                                      </p:to>
                                    </p:set>
                                    <p:animEffect filter="barn(inVertical)" transition="in">
                                      <p:cBhvr additive="repl">
                                        <p:cTn id="102" dur="500"/>
                                        <p:tgtEl>
                                          <p:spTgt spid="43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207</TotalTime>
  <Application>LibreOffice/6.4.0.3$Windows_X86_64 LibreOffice_project/b0a288ab3d2d4774cb44b62f04d5d28733ac6df8</Application>
  <Words>4145</Words>
  <Paragraphs>360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2019-04-24T01:40:04Z</dcterms:created>
  <dc:creator>Khai Trần Bá</dc:creator>
  <dc:description/>
  <dc:language>en-US</dc:language>
  <cp:lastModifiedBy/>
  <dcterms:modified xsi:type="dcterms:W3CDTF">2021-06-02T16:30:22Z</dcterms:modified>
  <cp:revision>40</cp:revision>
  <dc:subject/>
  <dc:title>BỘ nhớ ảo VÀ PE Format file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57</vt:i4>
  </property>
</Properties>
</file>